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44CB46E-5923-4536-9D62-8424CFB42BEB}" type="datetimeFigureOut">
              <a:rPr lang="en-US" smtClean="0"/>
              <a:t>3/17/2015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8CC23AE-9A4B-4773-BB8B-3FB757C77C3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4CB46E-5923-4536-9D62-8424CFB42BEB}"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CC23AE-9A4B-4773-BB8B-3FB757C77C3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4CB46E-5923-4536-9D62-8424CFB42BEB}"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CC23AE-9A4B-4773-BB8B-3FB757C77C3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4CB46E-5923-4536-9D62-8424CFB42BEB}"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CC23AE-9A4B-4773-BB8B-3FB757C77C3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44CB46E-5923-4536-9D62-8424CFB42BEB}"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CC23AE-9A4B-4773-BB8B-3FB757C77C3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4CB46E-5923-4536-9D62-8424CFB42BEB}" type="datetimeFigureOut">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CC23AE-9A4B-4773-BB8B-3FB757C77C3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44CB46E-5923-4536-9D62-8424CFB42BEB}" type="datetimeFigureOut">
              <a:rPr lang="en-US" smtClean="0"/>
              <a:t>3/17/2015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CC23AE-9A4B-4773-BB8B-3FB757C77C3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4CB46E-5923-4536-9D62-8424CFB42BEB}" type="datetimeFigureOut">
              <a:rPr lang="en-US" smtClean="0"/>
              <a:t>3/17/2015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CC23AE-9A4B-4773-BB8B-3FB757C77C3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CB46E-5923-4536-9D62-8424CFB42BEB}" type="datetimeFigureOut">
              <a:rPr lang="en-US" smtClean="0"/>
              <a:t>3/17/2015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CC23AE-9A4B-4773-BB8B-3FB757C77C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4CB46E-5923-4536-9D62-8424CFB42BEB}" type="datetimeFigureOut">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CC23AE-9A4B-4773-BB8B-3FB757C77C3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4CB46E-5923-4536-9D62-8424CFB42BEB}" type="datetimeFigureOut">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8CC23AE-9A4B-4773-BB8B-3FB757C77C3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44CB46E-5923-4536-9D62-8424CFB42BEB}" type="datetimeFigureOut">
              <a:rPr lang="en-US" smtClean="0"/>
              <a:t>3/17/2015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8CC23AE-9A4B-4773-BB8B-3FB757C77C3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4000" dirty="0" smtClean="0"/>
              <a:t>Performance Chemical Company        -Frac Programs</a:t>
            </a:r>
            <a:endParaRPr lang="en-US" sz="4000" dirty="0"/>
          </a:p>
        </p:txBody>
      </p:sp>
      <p:sp>
        <p:nvSpPr>
          <p:cNvPr id="3" name="Subtitle 2"/>
          <p:cNvSpPr>
            <a:spLocks noGrp="1"/>
          </p:cNvSpPr>
          <p:nvPr>
            <p:ph type="subTitle" idx="1"/>
          </p:nvPr>
        </p:nvSpPr>
        <p:spPr>
          <a:xfrm>
            <a:off x="609600" y="3581400"/>
            <a:ext cx="7778496" cy="1752600"/>
          </a:xfrm>
        </p:spPr>
        <p:txBody>
          <a:bodyPr>
            <a:normAutofit/>
          </a:bodyPr>
          <a:lstStyle/>
          <a:p>
            <a:pPr algn="l"/>
            <a:r>
              <a:rPr lang="en-US" sz="2400" dirty="0" smtClean="0"/>
              <a:t>Introduction to PCC’s customized frac chemical programs, analytical monitoring and flagship case studies</a:t>
            </a:r>
            <a:endParaRPr lang="en-US" sz="2400" dirty="0"/>
          </a:p>
        </p:txBody>
      </p:sp>
      <p:pic>
        <p:nvPicPr>
          <p:cNvPr id="1027" name="Picture 3" descr="C:\Users\Performance1\Pictures\water drop.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92548" y="5867400"/>
            <a:ext cx="775252"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6215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Monitoring Program</a:t>
            </a:r>
            <a:endParaRPr lang="en-US" dirty="0"/>
          </a:p>
        </p:txBody>
      </p:sp>
      <p:sp>
        <p:nvSpPr>
          <p:cNvPr id="3" name="Content Placeholder 2"/>
          <p:cNvSpPr>
            <a:spLocks noGrp="1"/>
          </p:cNvSpPr>
          <p:nvPr>
            <p:ph idx="1"/>
          </p:nvPr>
        </p:nvSpPr>
        <p:spPr>
          <a:xfrm>
            <a:off x="457199" y="1935480"/>
            <a:ext cx="8234105" cy="4389120"/>
          </a:xfrm>
        </p:spPr>
        <p:txBody>
          <a:bodyPr>
            <a:normAutofit/>
          </a:bodyPr>
          <a:lstStyle/>
          <a:p>
            <a:pPr lvl="1"/>
            <a:r>
              <a:rPr lang="en-US" sz="2000" dirty="0" smtClean="0"/>
              <a:t>The following monitoring program was created to prove the effectiveness of the program and provide information to adjust the program when needed:</a:t>
            </a:r>
          </a:p>
          <a:p>
            <a:pPr lvl="2"/>
            <a:r>
              <a:rPr lang="en-US" sz="1700" u="sng" dirty="0" smtClean="0"/>
              <a:t>Pre Frac CWA and SDB’s </a:t>
            </a:r>
            <a:r>
              <a:rPr lang="en-US" sz="1700" dirty="0" smtClean="0"/>
              <a:t>– Provides a complete profile of the source water</a:t>
            </a:r>
          </a:p>
          <a:p>
            <a:pPr lvl="2"/>
            <a:r>
              <a:rPr lang="en-US" sz="1700" u="sng" dirty="0" smtClean="0"/>
              <a:t>Frac Bacterial Monitoring </a:t>
            </a:r>
            <a:r>
              <a:rPr lang="en-US" sz="1700" dirty="0" smtClean="0"/>
              <a:t>– Serial delusion bottles will be inoculated from samples pulled from three locations (Pre 900 – Post 900 – Post 355G). This will provide data and trends needed in program adjustments and monitoring. </a:t>
            </a:r>
          </a:p>
          <a:p>
            <a:pPr lvl="2"/>
            <a:r>
              <a:rPr lang="en-US" sz="1700" u="sng" dirty="0" smtClean="0"/>
              <a:t>Post Frac CWA, SDB’s and SI Residual </a:t>
            </a:r>
            <a:r>
              <a:rPr lang="en-US" sz="1700" dirty="0" smtClean="0"/>
              <a:t>– The producing well will be monitored once online by completing a CWA for a complete profile, serial delusion bottles which will determine the effectiveness of the water treatment program and a scale inhibitor residual (PH-320 is formulated with a phosphate tag to provide residual monitoring). </a:t>
            </a:r>
          </a:p>
          <a:p>
            <a:pPr marL="393192" lvl="1" indent="0">
              <a:buNone/>
            </a:pPr>
            <a:r>
              <a:rPr lang="en-US" sz="2000" dirty="0" smtClean="0"/>
              <a:t>	</a:t>
            </a:r>
            <a:endParaRPr lang="en-US"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7009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44" y="1025013"/>
            <a:ext cx="9158644"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a:spLocks noGrp="1"/>
          </p:cNvSpPr>
          <p:nvPr>
            <p:ph type="title"/>
          </p:nvPr>
        </p:nvSpPr>
        <p:spPr>
          <a:xfrm>
            <a:off x="437124" y="-76200"/>
            <a:ext cx="8229600" cy="743712"/>
          </a:xfrm>
        </p:spPr>
        <p:txBody>
          <a:bodyPr>
            <a:normAutofit fontScale="90000"/>
          </a:bodyPr>
          <a:lstStyle/>
          <a:p>
            <a:r>
              <a:rPr lang="en-US" dirty="0" smtClean="0"/>
              <a:t>PCC – Frac Stage Bacteria Report</a:t>
            </a:r>
            <a:endParaRPr lang="en-US" dirty="0"/>
          </a:p>
        </p:txBody>
      </p:sp>
    </p:spTree>
    <p:extLst>
      <p:ext uri="{BB962C8B-B14F-4D97-AF65-F5344CB8AC3E}">
        <p14:creationId xmlns:p14="http://schemas.microsoft.com/office/powerpoint/2010/main" val="2627945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9084212"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a:spLocks noGrp="1"/>
          </p:cNvSpPr>
          <p:nvPr>
            <p:ph type="title"/>
          </p:nvPr>
        </p:nvSpPr>
        <p:spPr>
          <a:xfrm>
            <a:off x="437124" y="704088"/>
            <a:ext cx="8229600" cy="743712"/>
          </a:xfrm>
        </p:spPr>
        <p:txBody>
          <a:bodyPr>
            <a:normAutofit fontScale="90000"/>
          </a:bodyPr>
          <a:lstStyle/>
          <a:p>
            <a:r>
              <a:rPr lang="en-US" dirty="0" smtClean="0"/>
              <a:t>PCC – Pre – Post Frac Data Sheet</a:t>
            </a:r>
            <a:endParaRPr lang="en-US" dirty="0"/>
          </a:p>
        </p:txBody>
      </p:sp>
    </p:spTree>
    <p:extLst>
      <p:ext uri="{BB962C8B-B14F-4D97-AF65-F5344CB8AC3E}">
        <p14:creationId xmlns:p14="http://schemas.microsoft.com/office/powerpoint/2010/main" val="1668621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Reports</a:t>
            </a:r>
            <a:endParaRPr lang="en-US" dirty="0"/>
          </a:p>
        </p:txBody>
      </p:sp>
      <p:sp>
        <p:nvSpPr>
          <p:cNvPr id="3" name="Content Placeholder 2"/>
          <p:cNvSpPr>
            <a:spLocks noGrp="1"/>
          </p:cNvSpPr>
          <p:nvPr>
            <p:ph idx="1"/>
          </p:nvPr>
        </p:nvSpPr>
        <p:spPr>
          <a:xfrm>
            <a:off x="457199" y="1935480"/>
            <a:ext cx="8234105" cy="4389120"/>
          </a:xfrm>
        </p:spPr>
        <p:txBody>
          <a:bodyPr>
            <a:normAutofit/>
          </a:bodyPr>
          <a:lstStyle/>
          <a:p>
            <a:pPr lvl="1"/>
            <a:r>
              <a:rPr lang="en-US" sz="2000" dirty="0" smtClean="0"/>
              <a:t>The following reports will be complete and readily available when working with PCC:</a:t>
            </a:r>
          </a:p>
          <a:p>
            <a:pPr lvl="2"/>
            <a:r>
              <a:rPr lang="en-US" sz="1700" u="sng" dirty="0" smtClean="0"/>
              <a:t>Projected Breakdown </a:t>
            </a:r>
            <a:r>
              <a:rPr lang="en-US" sz="1700" dirty="0" smtClean="0"/>
              <a:t>– When PCC receives a frac program with stage fluid breakdowns the customer will receive a projected breakdown of product amounts per stage and  totals. (Each Job)</a:t>
            </a:r>
          </a:p>
          <a:p>
            <a:pPr lvl="2"/>
            <a:r>
              <a:rPr lang="en-US" sz="1700" u="sng" dirty="0" smtClean="0"/>
              <a:t>Final Breakdown </a:t>
            </a:r>
            <a:r>
              <a:rPr lang="en-US" sz="1700" dirty="0" smtClean="0"/>
              <a:t>– PCC provides a detailed breakdown of products pumped to the data van at the completion of each stage and job.</a:t>
            </a:r>
          </a:p>
          <a:p>
            <a:pPr lvl="2"/>
            <a:r>
              <a:rPr lang="en-US" sz="1700" u="sng" dirty="0" smtClean="0"/>
              <a:t>Frac Stage Bacteria Report </a:t>
            </a:r>
            <a:r>
              <a:rPr lang="en-US" sz="1700" dirty="0" smtClean="0"/>
              <a:t>– As seen previously, PCC will provide a detailed report of bacteria counts from each stage throughout the job. (Monthly)</a:t>
            </a:r>
          </a:p>
          <a:p>
            <a:pPr lvl="2"/>
            <a:r>
              <a:rPr lang="en-US" sz="1700" u="sng" dirty="0" smtClean="0"/>
              <a:t>Pre – Post Frac Data Sheet </a:t>
            </a:r>
            <a:r>
              <a:rPr lang="en-US" sz="1700" dirty="0" smtClean="0"/>
              <a:t>– As seen previously, PCC will provide a data sheet that includes CWA’s of source water and produced water, bacteria counts from source water and produced water and the scale inhibitor residual. (Monthly) 	</a:t>
            </a:r>
            <a:endParaRPr lang="en-US" sz="17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7119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PCC – FAQ’s</a:t>
            </a:r>
            <a:endParaRPr lang="en-US" dirty="0"/>
          </a:p>
        </p:txBody>
      </p:sp>
      <p:sp>
        <p:nvSpPr>
          <p:cNvPr id="3" name="Content Placeholder 2"/>
          <p:cNvSpPr>
            <a:spLocks noGrp="1"/>
          </p:cNvSpPr>
          <p:nvPr>
            <p:ph idx="1"/>
          </p:nvPr>
        </p:nvSpPr>
        <p:spPr>
          <a:xfrm>
            <a:off x="464601" y="1783080"/>
            <a:ext cx="8234105" cy="4389120"/>
          </a:xfrm>
        </p:spPr>
        <p:txBody>
          <a:bodyPr>
            <a:normAutofit lnSpcReduction="10000"/>
          </a:bodyPr>
          <a:lstStyle/>
          <a:p>
            <a:pPr lvl="1"/>
            <a:r>
              <a:rPr lang="en-US" sz="1700" dirty="0" smtClean="0"/>
              <a:t>If the biocide is as effective as you say, why is the PS-900 used?</a:t>
            </a:r>
          </a:p>
          <a:p>
            <a:pPr lvl="2"/>
            <a:r>
              <a:rPr lang="en-US" sz="1400" dirty="0" smtClean="0"/>
              <a:t>The water treating qualities of the PS-900 provides the initial water treatment that allows PCC to treat with PH-355G at a lower rate than without PS-900 and still remain effective. This creates a more economically feasible program. Think of PH-355G as a polisher that provides long term protection. </a:t>
            </a:r>
          </a:p>
          <a:p>
            <a:pPr lvl="1"/>
            <a:r>
              <a:rPr lang="en-US" sz="1700" dirty="0" smtClean="0"/>
              <a:t>Are there alternative products and programs?</a:t>
            </a:r>
          </a:p>
          <a:p>
            <a:pPr lvl="2"/>
            <a:r>
              <a:rPr lang="en-US" sz="1400" dirty="0" smtClean="0"/>
              <a:t>Yes – PCC will collaborate with their customers to create an optimal program that reaches the needs of the customer. PCC will not agree to a program that they do not believe will be effective.</a:t>
            </a:r>
          </a:p>
          <a:p>
            <a:pPr lvl="1"/>
            <a:r>
              <a:rPr lang="en-US" sz="1700" dirty="0" smtClean="0"/>
              <a:t>What is the cost per barrel?</a:t>
            </a:r>
          </a:p>
          <a:p>
            <a:pPr lvl="2"/>
            <a:r>
              <a:rPr lang="en-US" sz="1400" dirty="0" smtClean="0"/>
              <a:t>Cost per barrel will vary depending on the program. Once a treatment rate is determined for each product based on the pre-program data, and desired products and programs are put in place, a cost per barrel can be determined. PCC’s goal is to be within 5% of the projected breakdown (to date, 3% is PCC’s average variance). </a:t>
            </a:r>
          </a:p>
          <a:p>
            <a:pPr lvl="1"/>
            <a:r>
              <a:rPr lang="en-US" sz="1700" dirty="0" smtClean="0"/>
              <a:t>What other completion chemical programs are available?</a:t>
            </a:r>
          </a:p>
          <a:p>
            <a:pPr lvl="2"/>
            <a:r>
              <a:rPr lang="en-US" sz="1400" dirty="0" smtClean="0"/>
              <a:t>PCC highly recommends using a chemical program for the drill out process. This program will be created in conjunction with the company’s current drill out program. It includes treating the circulation water, cleaning the down hole equipment and providing the initial corrosion inhibitor coating immediately after the last plug is drilled and sweep is completed.</a:t>
            </a:r>
            <a:endParaRPr lang="en-US" sz="1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59436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1968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Frac Chemical Programs</a:t>
            </a:r>
            <a:endParaRPr lang="en-US" dirty="0"/>
          </a:p>
        </p:txBody>
      </p:sp>
      <p:sp>
        <p:nvSpPr>
          <p:cNvPr id="3" name="Content Placeholder 2"/>
          <p:cNvSpPr>
            <a:spLocks noGrp="1"/>
          </p:cNvSpPr>
          <p:nvPr>
            <p:ph idx="1"/>
          </p:nvPr>
        </p:nvSpPr>
        <p:spPr>
          <a:xfrm>
            <a:off x="457199" y="1935480"/>
            <a:ext cx="8234105" cy="4389120"/>
          </a:xfrm>
        </p:spPr>
        <p:txBody>
          <a:bodyPr>
            <a:normAutofit/>
          </a:bodyPr>
          <a:lstStyle/>
          <a:p>
            <a:pPr lvl="1"/>
            <a:r>
              <a:rPr lang="en-US" sz="2800" dirty="0" smtClean="0"/>
              <a:t>Questions?</a:t>
            </a:r>
            <a:r>
              <a:rPr lang="en-US" sz="1700" dirty="0" smtClean="0"/>
              <a:t> </a:t>
            </a:r>
            <a:endParaRPr lang="en-US" sz="17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7825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Case Studies</a:t>
            </a:r>
            <a:endParaRPr lang="en-US" dirty="0"/>
          </a:p>
        </p:txBody>
      </p:sp>
      <p:sp>
        <p:nvSpPr>
          <p:cNvPr id="3" name="Content Placeholder 2"/>
          <p:cNvSpPr>
            <a:spLocks noGrp="1"/>
          </p:cNvSpPr>
          <p:nvPr>
            <p:ph idx="1"/>
          </p:nvPr>
        </p:nvSpPr>
        <p:spPr/>
        <p:txBody>
          <a:bodyPr/>
          <a:lstStyle/>
          <a:p>
            <a:r>
              <a:rPr lang="en-US" dirty="0" smtClean="0"/>
              <a:t>January, 2012 PCC engaged in an intensive case study that included bacterial monitoring of source water and fluid throughout the frac process. The case study was a result of the customer wishing to better understand the integrity of the frac water throughout the entirety of the process and the resulting effects on the producing well. Results inferred an immediate need for an in depth program that could be customized to each area, formation and company’s needs.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750" y="5867400"/>
            <a:ext cx="7810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9848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Case Study Results </a:t>
            </a:r>
            <a:endParaRPr lang="en-US" dirty="0"/>
          </a:p>
        </p:txBody>
      </p:sp>
      <p:sp>
        <p:nvSpPr>
          <p:cNvPr id="3" name="Content Placeholder 2"/>
          <p:cNvSpPr>
            <a:spLocks noGrp="1"/>
          </p:cNvSpPr>
          <p:nvPr>
            <p:ph idx="1"/>
          </p:nvPr>
        </p:nvSpPr>
        <p:spPr>
          <a:xfrm>
            <a:off x="457199" y="1935480"/>
            <a:ext cx="8234106" cy="502920"/>
          </a:xfrm>
        </p:spPr>
        <p:txBody>
          <a:bodyPr>
            <a:normAutofit fontScale="62500" lnSpcReduction="20000"/>
          </a:bodyPr>
          <a:lstStyle/>
          <a:p>
            <a:r>
              <a:rPr lang="en-US" dirty="0" smtClean="0"/>
              <a:t>Water Samples were pulled from the frac pond and the following points in which serial delusion bottles were inoculated four bottles deep:</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5300" y="2762098"/>
            <a:ext cx="5549900" cy="3562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1910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Case Study Results </a:t>
            </a:r>
            <a:endParaRPr lang="en-US" dirty="0"/>
          </a:p>
        </p:txBody>
      </p:sp>
      <p:sp>
        <p:nvSpPr>
          <p:cNvPr id="3" name="Content Placeholder 2"/>
          <p:cNvSpPr>
            <a:spLocks noGrp="1"/>
          </p:cNvSpPr>
          <p:nvPr>
            <p:ph idx="1"/>
          </p:nvPr>
        </p:nvSpPr>
        <p:spPr>
          <a:xfrm>
            <a:off x="457200" y="1935480"/>
            <a:ext cx="8229600" cy="502920"/>
          </a:xfrm>
        </p:spPr>
        <p:txBody>
          <a:bodyPr>
            <a:normAutofit/>
          </a:bodyPr>
          <a:lstStyle/>
          <a:p>
            <a:r>
              <a:rPr lang="en-US" sz="1800" dirty="0" smtClean="0"/>
              <a:t>Example of Inoculated Serial Delusion Bottle’s Results:</a:t>
            </a:r>
            <a:endParaRPr lang="en-US" sz="18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513" y="2640013"/>
            <a:ext cx="8308975" cy="284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5828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Case Study Results </a:t>
            </a:r>
            <a:endParaRPr lang="en-US" dirty="0"/>
          </a:p>
        </p:txBody>
      </p:sp>
      <p:sp>
        <p:nvSpPr>
          <p:cNvPr id="3" name="Content Placeholder 2"/>
          <p:cNvSpPr>
            <a:spLocks noGrp="1"/>
          </p:cNvSpPr>
          <p:nvPr>
            <p:ph idx="1"/>
          </p:nvPr>
        </p:nvSpPr>
        <p:spPr>
          <a:xfrm>
            <a:off x="457200" y="1935480"/>
            <a:ext cx="8229600" cy="4389120"/>
          </a:xfrm>
        </p:spPr>
        <p:txBody>
          <a:bodyPr>
            <a:normAutofit/>
          </a:bodyPr>
          <a:lstStyle/>
          <a:p>
            <a:r>
              <a:rPr lang="en-US" sz="2400" dirty="0" smtClean="0"/>
              <a:t>Previous slide’s results indicated the following:</a:t>
            </a:r>
          </a:p>
          <a:p>
            <a:pPr lvl="1"/>
            <a:endParaRPr lang="en-US" sz="2000" dirty="0" smtClean="0"/>
          </a:p>
          <a:p>
            <a:pPr lvl="1"/>
            <a:r>
              <a:rPr lang="en-US" sz="2000" dirty="0" smtClean="0"/>
              <a:t>Although frac ponds were treated with bleach, the treatment was inconsistent and did not provide a continuous clean water source.</a:t>
            </a:r>
          </a:p>
          <a:p>
            <a:pPr lvl="1"/>
            <a:endParaRPr lang="en-US" sz="2000" dirty="0" smtClean="0"/>
          </a:p>
          <a:p>
            <a:pPr lvl="1"/>
            <a:r>
              <a:rPr lang="en-US" sz="2000" dirty="0" smtClean="0"/>
              <a:t>Although frac equipment was believed to be clean, visual inspection of equipment and serial delusion bottle results proved otherwise.</a:t>
            </a:r>
          </a:p>
          <a:p>
            <a:pPr lvl="1"/>
            <a:endParaRPr lang="en-US" sz="2000" dirty="0" smtClean="0"/>
          </a:p>
          <a:p>
            <a:pPr lvl="1"/>
            <a:r>
              <a:rPr lang="en-US" sz="2000" dirty="0" smtClean="0"/>
              <a:t>Although the frac company was providing a biocide, it proved to be ineffective once the producing well was tested. </a:t>
            </a:r>
            <a:endParaRPr lang="en-US"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1338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Pre-Program Testing</a:t>
            </a:r>
            <a:endParaRPr lang="en-US" dirty="0"/>
          </a:p>
        </p:txBody>
      </p:sp>
      <p:sp>
        <p:nvSpPr>
          <p:cNvPr id="3" name="Content Placeholder 2"/>
          <p:cNvSpPr>
            <a:spLocks noGrp="1"/>
          </p:cNvSpPr>
          <p:nvPr>
            <p:ph idx="1"/>
          </p:nvPr>
        </p:nvSpPr>
        <p:spPr>
          <a:xfrm>
            <a:off x="457199" y="1935480"/>
            <a:ext cx="8234105" cy="4389120"/>
          </a:xfrm>
        </p:spPr>
        <p:txBody>
          <a:bodyPr>
            <a:normAutofit/>
          </a:bodyPr>
          <a:lstStyle/>
          <a:p>
            <a:r>
              <a:rPr lang="en-US" sz="1800" dirty="0" smtClean="0"/>
              <a:t>The following testing will be completed prior to building any frac chemical program:</a:t>
            </a:r>
          </a:p>
          <a:p>
            <a:endParaRPr lang="en-US" sz="1800" dirty="0"/>
          </a:p>
          <a:p>
            <a:pPr lvl="1"/>
            <a:r>
              <a:rPr lang="en-US" sz="1600" u="sng" dirty="0" smtClean="0"/>
              <a:t>Kill study </a:t>
            </a:r>
            <a:r>
              <a:rPr lang="en-US" sz="1600" dirty="0" smtClean="0"/>
              <a:t>of available source water using a range of PCC’s water treating products. This will determine the appropriate treatment amount. </a:t>
            </a:r>
          </a:p>
          <a:p>
            <a:pPr lvl="1"/>
            <a:endParaRPr lang="en-US" sz="1600" dirty="0" smtClean="0"/>
          </a:p>
          <a:p>
            <a:pPr lvl="1"/>
            <a:r>
              <a:rPr lang="en-US" sz="1600" u="sng" dirty="0" smtClean="0"/>
              <a:t>Complete Water Analysis </a:t>
            </a:r>
            <a:r>
              <a:rPr lang="en-US" sz="1600" dirty="0" smtClean="0"/>
              <a:t>of source water and nearby producing wells. This will provide information needed to create an effective scale inhibition program.</a:t>
            </a:r>
          </a:p>
          <a:p>
            <a:pPr lvl="1"/>
            <a:endParaRPr lang="en-US" sz="1600" dirty="0" smtClean="0"/>
          </a:p>
          <a:p>
            <a:pPr lvl="1"/>
            <a:r>
              <a:rPr lang="en-US" sz="1600" u="sng" dirty="0" smtClean="0"/>
              <a:t>Projected production numbers </a:t>
            </a:r>
            <a:r>
              <a:rPr lang="en-US" sz="1600" dirty="0" smtClean="0"/>
              <a:t>of the wells that will be </a:t>
            </a:r>
            <a:r>
              <a:rPr lang="en-US" sz="1600" dirty="0" err="1" smtClean="0"/>
              <a:t>frac’ed</a:t>
            </a:r>
            <a:r>
              <a:rPr lang="en-US" sz="1600" dirty="0" smtClean="0"/>
              <a:t>. this will provide information needed to project treatment life once the well is put online. </a:t>
            </a:r>
          </a:p>
          <a:p>
            <a:pPr lvl="1"/>
            <a:endParaRPr lang="en-US" sz="1100" dirty="0"/>
          </a:p>
          <a:p>
            <a:pPr lvl="1"/>
            <a:endParaRPr lang="en-US" sz="16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3374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Standard Frac Program</a:t>
            </a:r>
            <a:endParaRPr lang="en-US" dirty="0"/>
          </a:p>
        </p:txBody>
      </p:sp>
      <p:sp>
        <p:nvSpPr>
          <p:cNvPr id="3" name="Content Placeholder 2"/>
          <p:cNvSpPr>
            <a:spLocks noGrp="1"/>
          </p:cNvSpPr>
          <p:nvPr>
            <p:ph idx="1"/>
          </p:nvPr>
        </p:nvSpPr>
        <p:spPr>
          <a:xfrm>
            <a:off x="457199" y="1935480"/>
            <a:ext cx="8234105" cy="4389120"/>
          </a:xfrm>
        </p:spPr>
        <p:txBody>
          <a:bodyPr>
            <a:normAutofit/>
          </a:bodyPr>
          <a:lstStyle/>
          <a:p>
            <a:pPr lvl="1"/>
            <a:r>
              <a:rPr lang="en-US" sz="2000" dirty="0" smtClean="0"/>
              <a:t>The following products are utilized in PCC’s most effective frac chemical program:</a:t>
            </a:r>
          </a:p>
          <a:p>
            <a:pPr lvl="1"/>
            <a:endParaRPr lang="en-US" sz="2000" dirty="0"/>
          </a:p>
          <a:p>
            <a:pPr lvl="2"/>
            <a:r>
              <a:rPr lang="en-US" sz="1700" u="sng" dirty="0" smtClean="0"/>
              <a:t>Pro-Solve 900 </a:t>
            </a:r>
            <a:r>
              <a:rPr lang="en-US" sz="1700" dirty="0" smtClean="0"/>
              <a:t>– 	Stabilized Chlorine Dioxide</a:t>
            </a:r>
          </a:p>
          <a:p>
            <a:pPr lvl="2"/>
            <a:endParaRPr lang="en-US" sz="1700" u="sng" dirty="0" smtClean="0"/>
          </a:p>
          <a:p>
            <a:pPr lvl="2"/>
            <a:r>
              <a:rPr lang="en-US" sz="1700" u="sng" dirty="0" smtClean="0"/>
              <a:t>Pro-</a:t>
            </a:r>
            <a:r>
              <a:rPr lang="en-US" sz="1700" u="sng" dirty="0" err="1" smtClean="0"/>
              <a:t>Hib</a:t>
            </a:r>
            <a:r>
              <a:rPr lang="en-US" sz="1700" u="sng" dirty="0" smtClean="0"/>
              <a:t> 320 </a:t>
            </a:r>
            <a:r>
              <a:rPr lang="en-US" sz="1700" dirty="0" smtClean="0"/>
              <a:t>–	</a:t>
            </a:r>
            <a:r>
              <a:rPr lang="en-US" sz="1700" dirty="0" err="1" smtClean="0"/>
              <a:t>Polyacrylate</a:t>
            </a:r>
            <a:r>
              <a:rPr lang="en-US" sz="1700" dirty="0" smtClean="0"/>
              <a:t> Scale Inhibitor</a:t>
            </a:r>
          </a:p>
          <a:p>
            <a:pPr lvl="2"/>
            <a:endParaRPr lang="en-US" sz="1700" u="sng" dirty="0" smtClean="0"/>
          </a:p>
          <a:p>
            <a:pPr lvl="2"/>
            <a:r>
              <a:rPr lang="en-US" sz="1700" u="sng" dirty="0" smtClean="0"/>
              <a:t>Pro-</a:t>
            </a:r>
            <a:r>
              <a:rPr lang="en-US" sz="1700" u="sng" dirty="0" err="1" smtClean="0"/>
              <a:t>Hib</a:t>
            </a:r>
            <a:r>
              <a:rPr lang="en-US" sz="1700" u="sng" dirty="0" smtClean="0"/>
              <a:t> 355-G </a:t>
            </a:r>
            <a:r>
              <a:rPr lang="en-US" sz="1700" dirty="0" smtClean="0"/>
              <a:t>– 	Complex Biocide</a:t>
            </a:r>
          </a:p>
          <a:p>
            <a:pPr lvl="2"/>
            <a:endParaRPr lang="en-US" sz="1700" u="sng" dirty="0" smtClean="0"/>
          </a:p>
          <a:p>
            <a:pPr lvl="2"/>
            <a:r>
              <a:rPr lang="en-US" sz="1700" u="sng" dirty="0" smtClean="0"/>
              <a:t>Dry-</a:t>
            </a:r>
            <a:r>
              <a:rPr lang="en-US" sz="1700" u="sng" dirty="0" err="1" smtClean="0"/>
              <a:t>Chem</a:t>
            </a:r>
            <a:r>
              <a:rPr lang="en-US" sz="1700" u="sng" dirty="0" smtClean="0"/>
              <a:t> 1000 </a:t>
            </a:r>
            <a:r>
              <a:rPr lang="en-US" sz="1700" dirty="0" smtClean="0"/>
              <a:t>– 	Biocide Bags</a:t>
            </a:r>
            <a:endParaRPr lang="en-US" sz="17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960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Product Injection Points</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9437" y="2208276"/>
            <a:ext cx="5618163" cy="4040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4468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PCC – Product Placement</a:t>
            </a:r>
            <a:endParaRPr lang="en-US" dirty="0"/>
          </a:p>
        </p:txBody>
      </p:sp>
      <p:sp>
        <p:nvSpPr>
          <p:cNvPr id="3" name="Content Placeholder 2"/>
          <p:cNvSpPr>
            <a:spLocks noGrp="1"/>
          </p:cNvSpPr>
          <p:nvPr>
            <p:ph idx="1"/>
          </p:nvPr>
        </p:nvSpPr>
        <p:spPr>
          <a:xfrm>
            <a:off x="457199" y="1935480"/>
            <a:ext cx="8234105" cy="4389120"/>
          </a:xfrm>
        </p:spPr>
        <p:txBody>
          <a:bodyPr>
            <a:normAutofit fontScale="92500" lnSpcReduction="10000"/>
          </a:bodyPr>
          <a:lstStyle/>
          <a:p>
            <a:pPr lvl="1"/>
            <a:r>
              <a:rPr lang="en-US" sz="2000" dirty="0" smtClean="0"/>
              <a:t>The following products are strategically placed for maximum treatment results:</a:t>
            </a:r>
          </a:p>
          <a:p>
            <a:pPr lvl="1"/>
            <a:endParaRPr lang="en-US" sz="2000" dirty="0"/>
          </a:p>
          <a:p>
            <a:pPr lvl="2"/>
            <a:r>
              <a:rPr lang="en-US" sz="1700" u="sng" dirty="0" smtClean="0"/>
              <a:t>Pro-Solve 900 </a:t>
            </a:r>
            <a:r>
              <a:rPr lang="en-US" sz="1700" dirty="0" smtClean="0"/>
              <a:t>– 	Initial water treatment (High pH)</a:t>
            </a:r>
          </a:p>
          <a:p>
            <a:pPr lvl="2"/>
            <a:endParaRPr lang="en-US" sz="1700" u="sng" dirty="0" smtClean="0"/>
          </a:p>
          <a:p>
            <a:pPr lvl="2"/>
            <a:r>
              <a:rPr lang="en-US" sz="1700" u="sng" dirty="0" smtClean="0"/>
              <a:t>Pro-</a:t>
            </a:r>
            <a:r>
              <a:rPr lang="en-US" sz="1700" u="sng" dirty="0" err="1" smtClean="0"/>
              <a:t>Hib</a:t>
            </a:r>
            <a:r>
              <a:rPr lang="en-US" sz="1700" u="sng" dirty="0" smtClean="0"/>
              <a:t> 320 </a:t>
            </a:r>
            <a:r>
              <a:rPr lang="en-US" sz="1700" dirty="0" smtClean="0"/>
              <a:t>–	Provides scale inhibition for the initial life of the well 		(</a:t>
            </a:r>
            <a:r>
              <a:rPr lang="en-US" sz="1700" dirty="0"/>
              <a:t>±</a:t>
            </a:r>
            <a:r>
              <a:rPr lang="en-US" sz="1700" dirty="0" smtClean="0"/>
              <a:t>180 days) and is injected following the PS-900 due to 		the boost of activity from the variance in </a:t>
            </a:r>
            <a:r>
              <a:rPr lang="en-US" sz="1700" dirty="0" err="1" smtClean="0"/>
              <a:t>pH.</a:t>
            </a:r>
            <a:r>
              <a:rPr lang="en-US" sz="1700" dirty="0" smtClean="0"/>
              <a:t> </a:t>
            </a:r>
          </a:p>
          <a:p>
            <a:pPr lvl="2"/>
            <a:endParaRPr lang="en-US" sz="1700" u="sng" dirty="0" smtClean="0"/>
          </a:p>
          <a:p>
            <a:pPr lvl="2"/>
            <a:r>
              <a:rPr lang="en-US" sz="1700" u="sng" dirty="0" smtClean="0"/>
              <a:t>Pro-</a:t>
            </a:r>
            <a:r>
              <a:rPr lang="en-US" sz="1700" u="sng" dirty="0" err="1" smtClean="0"/>
              <a:t>Hib</a:t>
            </a:r>
            <a:r>
              <a:rPr lang="en-US" sz="1700" u="sng" dirty="0" smtClean="0"/>
              <a:t> 355-G </a:t>
            </a:r>
            <a:r>
              <a:rPr lang="en-US" sz="1700" dirty="0" smtClean="0"/>
              <a:t>– 	Glut – </a:t>
            </a:r>
            <a:r>
              <a:rPr lang="en-US" sz="1700" dirty="0" err="1" smtClean="0"/>
              <a:t>Quat</a:t>
            </a:r>
            <a:r>
              <a:rPr lang="en-US" sz="1700" dirty="0" smtClean="0"/>
              <a:t> product that acts as a polisher of any 			contamination </a:t>
            </a:r>
            <a:r>
              <a:rPr lang="en-US" sz="1700" dirty="0" err="1" smtClean="0"/>
              <a:t>occuring</a:t>
            </a:r>
            <a:r>
              <a:rPr lang="en-US" sz="1700" dirty="0" smtClean="0"/>
              <a:t> through the frac equipment and 		provides a long term downhole treatment (±180 days). </a:t>
            </a:r>
          </a:p>
          <a:p>
            <a:pPr lvl="2"/>
            <a:endParaRPr lang="en-US" sz="1700" u="sng" dirty="0" smtClean="0"/>
          </a:p>
          <a:p>
            <a:pPr lvl="2"/>
            <a:r>
              <a:rPr lang="en-US" sz="1700" u="sng" dirty="0" smtClean="0"/>
              <a:t>Dry-</a:t>
            </a:r>
            <a:r>
              <a:rPr lang="en-US" sz="1700" u="sng" dirty="0" err="1" smtClean="0"/>
              <a:t>Chem</a:t>
            </a:r>
            <a:r>
              <a:rPr lang="en-US" sz="1700" u="sng" dirty="0" smtClean="0"/>
              <a:t> 1000 </a:t>
            </a:r>
            <a:r>
              <a:rPr lang="en-US" sz="1700" dirty="0" smtClean="0"/>
              <a:t>– 	Quick dissolving bags containing a dry water treating 		product are dropped into each holding tank to protect 		against initial contamination due to unclean tanks and 		increased contamination during down time. </a:t>
            </a:r>
            <a:endParaRPr lang="en-US" sz="17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8399" y="5867400"/>
            <a:ext cx="7858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8451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10228</TotalTime>
  <Words>915</Words>
  <Application>Microsoft Office PowerPoint</Application>
  <PresentationFormat>On-screen Show (4:3)</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Performance Chemical Company        -Frac Programs</vt:lpstr>
      <vt:lpstr>PCC – Case Studies</vt:lpstr>
      <vt:lpstr>PCC – Case Study Results </vt:lpstr>
      <vt:lpstr>PCC – Case Study Results </vt:lpstr>
      <vt:lpstr>PCC – Case Study Results </vt:lpstr>
      <vt:lpstr>PCC – Pre-Program Testing</vt:lpstr>
      <vt:lpstr>PCC – Standard Frac Program</vt:lpstr>
      <vt:lpstr>PCC – Product Injection Points</vt:lpstr>
      <vt:lpstr>PCC – Product Placement</vt:lpstr>
      <vt:lpstr>PCC – Monitoring Program</vt:lpstr>
      <vt:lpstr>PCC – Frac Stage Bacteria Report</vt:lpstr>
      <vt:lpstr>PCC – Pre – Post Frac Data Sheet</vt:lpstr>
      <vt:lpstr>PCC – Reports</vt:lpstr>
      <vt:lpstr>PCC – FAQ’s</vt:lpstr>
      <vt:lpstr>PCC – Frac Chemical Programs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Chemical Company  Frac Programs</dc:title>
  <dc:creator>Performance1</dc:creator>
  <cp:lastModifiedBy>Performance1</cp:lastModifiedBy>
  <cp:revision>17</cp:revision>
  <dcterms:created xsi:type="dcterms:W3CDTF">2015-03-17T16:03:30Z</dcterms:created>
  <dcterms:modified xsi:type="dcterms:W3CDTF">2015-03-24T18:31:31Z</dcterms:modified>
</cp:coreProperties>
</file>