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56" r:id="rId5"/>
    <p:sldId id="283" r:id="rId6"/>
    <p:sldId id="263" r:id="rId7"/>
    <p:sldId id="266" r:id="rId8"/>
    <p:sldId id="284" r:id="rId9"/>
    <p:sldId id="285" r:id="rId10"/>
    <p:sldId id="286" r:id="rId11"/>
    <p:sldId id="288" r:id="rId12"/>
    <p:sldId id="293"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8B7"/>
    <a:srgbClr val="005696"/>
    <a:srgbClr val="003860"/>
    <a:srgbClr val="01C6FD"/>
    <a:srgbClr val="79AE02"/>
    <a:srgbClr val="067F9C"/>
    <a:srgbClr val="014E52"/>
    <a:srgbClr val="0C596D"/>
    <a:srgbClr val="03556D"/>
    <a:srgbClr val="145C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autoAdjust="0"/>
    <p:restoredTop sz="94694"/>
  </p:normalViewPr>
  <p:slideViewPr>
    <p:cSldViewPr snapToGrid="0">
      <p:cViewPr varScale="1">
        <p:scale>
          <a:sx n="121" d="100"/>
          <a:sy n="121" d="100"/>
        </p:scale>
        <p:origin x="1160" y="176"/>
      </p:cViewPr>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3/23/23</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23/03/2023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the Prices of our service are always included into the price of our product, so you will never see a separate invoice for service or labor.</a:t>
            </a:r>
          </a:p>
        </p:txBody>
      </p:sp>
      <p:sp>
        <p:nvSpPr>
          <p:cNvPr id="4" name="Slide Number Placeholder 3"/>
          <p:cNvSpPr>
            <a:spLocks noGrp="1"/>
          </p:cNvSpPr>
          <p:nvPr>
            <p:ph type="sldNum" sz="quarter" idx="5"/>
          </p:nvPr>
        </p:nvSpPr>
        <p:spPr/>
        <p:txBody>
          <a:bodyPr/>
          <a:lstStyle/>
          <a:p>
            <a:fld id="{F6DE8F2A-B3D4-43F2-B39B-CD77F64A1950}" type="slidenum">
              <a:rPr lang="en-GB" smtClean="0"/>
              <a:t>3</a:t>
            </a:fld>
            <a:endParaRPr lang="en-GB" dirty="0"/>
          </a:p>
        </p:txBody>
      </p:sp>
    </p:spTree>
    <p:extLst>
      <p:ext uri="{BB962C8B-B14F-4D97-AF65-F5344CB8AC3E}">
        <p14:creationId xmlns:p14="http://schemas.microsoft.com/office/powerpoint/2010/main" val="371379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print out all PDSs</a:t>
            </a:r>
          </a:p>
        </p:txBody>
      </p:sp>
      <p:sp>
        <p:nvSpPr>
          <p:cNvPr id="4" name="Slide Number Placeholder 3"/>
          <p:cNvSpPr>
            <a:spLocks noGrp="1"/>
          </p:cNvSpPr>
          <p:nvPr>
            <p:ph type="sldNum" sz="quarter" idx="5"/>
          </p:nvPr>
        </p:nvSpPr>
        <p:spPr/>
        <p:txBody>
          <a:bodyPr/>
          <a:lstStyle/>
          <a:p>
            <a:fld id="{F6DE8F2A-B3D4-43F2-B39B-CD77F64A1950}" type="slidenum">
              <a:rPr lang="en-GB" smtClean="0"/>
              <a:t>8</a:t>
            </a:fld>
            <a:endParaRPr lang="en-GB" dirty="0"/>
          </a:p>
        </p:txBody>
      </p:sp>
    </p:spTree>
    <p:extLst>
      <p:ext uri="{BB962C8B-B14F-4D97-AF65-F5344CB8AC3E}">
        <p14:creationId xmlns:p14="http://schemas.microsoft.com/office/powerpoint/2010/main" val="78387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print out all PDSs</a:t>
            </a:r>
          </a:p>
        </p:txBody>
      </p:sp>
      <p:sp>
        <p:nvSpPr>
          <p:cNvPr id="4" name="Slide Number Placeholder 3"/>
          <p:cNvSpPr>
            <a:spLocks noGrp="1"/>
          </p:cNvSpPr>
          <p:nvPr>
            <p:ph type="sldNum" sz="quarter" idx="5"/>
          </p:nvPr>
        </p:nvSpPr>
        <p:spPr/>
        <p:txBody>
          <a:bodyPr/>
          <a:lstStyle/>
          <a:p>
            <a:fld id="{F6DE8F2A-B3D4-43F2-B39B-CD77F64A1950}" type="slidenum">
              <a:rPr lang="en-GB" smtClean="0"/>
              <a:t>9</a:t>
            </a:fld>
            <a:endParaRPr lang="en-GB" dirty="0"/>
          </a:p>
        </p:txBody>
      </p:sp>
    </p:spTree>
    <p:extLst>
      <p:ext uri="{BB962C8B-B14F-4D97-AF65-F5344CB8AC3E}">
        <p14:creationId xmlns:p14="http://schemas.microsoft.com/office/powerpoint/2010/main" val="396537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Case Study</a:t>
            </a:r>
          </a:p>
        </p:txBody>
      </p:sp>
      <p:sp>
        <p:nvSpPr>
          <p:cNvPr id="4" name="Slide Number Placeholder 3"/>
          <p:cNvSpPr>
            <a:spLocks noGrp="1"/>
          </p:cNvSpPr>
          <p:nvPr>
            <p:ph type="sldNum" sz="quarter" idx="5"/>
          </p:nvPr>
        </p:nvSpPr>
        <p:spPr/>
        <p:txBody>
          <a:bodyPr/>
          <a:lstStyle/>
          <a:p>
            <a:fld id="{F6DE8F2A-B3D4-43F2-B39B-CD77F64A1950}" type="slidenum">
              <a:rPr lang="en-GB" smtClean="0"/>
              <a:t>10</a:t>
            </a:fld>
            <a:endParaRPr lang="en-GB" dirty="0"/>
          </a:p>
        </p:txBody>
      </p:sp>
    </p:spTree>
    <p:extLst>
      <p:ext uri="{BB962C8B-B14F-4D97-AF65-F5344CB8AC3E}">
        <p14:creationId xmlns:p14="http://schemas.microsoft.com/office/powerpoint/2010/main" val="266846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solidFill>
                <a:schemeClr val="bg1"/>
              </a:solidFill>
            </a:endParaRPr>
          </a:p>
        </p:txBody>
      </p:sp>
      <p:pic>
        <p:nvPicPr>
          <p:cNvPr id="5" name="Picture 4">
            <a:extLst>
              <a:ext uri="{FF2B5EF4-FFF2-40B4-BE49-F238E27FC236}">
                <a16:creationId xmlns:a16="http://schemas.microsoft.com/office/drawing/2014/main" id="{F7C26B71-B5E0-4850-9C5C-3356E92A45D5}"/>
              </a:ext>
            </a:extLst>
          </p:cNvPr>
          <p:cNvPicPr>
            <a:picLocks noChangeAspect="1"/>
          </p:cNvPicPr>
          <p:nvPr userDrawn="1"/>
        </p:nvPicPr>
        <p:blipFill>
          <a:blip r:embed="rId2"/>
          <a:stretch>
            <a:fillRect/>
          </a:stretch>
        </p:blipFill>
        <p:spPr>
          <a:xfrm>
            <a:off x="11407887" y="6413956"/>
            <a:ext cx="240165" cy="275311"/>
          </a:xfrm>
          <a:prstGeom prst="rect">
            <a:avLst/>
          </a:prstGeom>
        </p:spPr>
      </p:pic>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9ADE23E7-CD54-4486-9EC9-B7A4A87CA8E9}"/>
              </a:ext>
            </a:extLst>
          </p:cNvPr>
          <p:cNvSpPr>
            <a:spLocks noGrp="1"/>
          </p:cNvSpPr>
          <p:nvPr>
            <p:ph type="ftr" sz="quarter" idx="10"/>
          </p:nvPr>
        </p:nvSpPr>
        <p:spPr/>
        <p:txBody>
          <a:bodyPr/>
          <a:lstStyle>
            <a:lvl1pPr>
              <a:defRPr sz="1000" i="1"/>
            </a:lvl1pPr>
          </a:lstStyle>
          <a:p>
            <a:r>
              <a:rPr lang="en-US"/>
              <a:t>Presented to: Pioneer Natural Resources</a:t>
            </a:r>
            <a:endParaRPr lang="en-GB" dirty="0"/>
          </a:p>
        </p:txBody>
      </p:sp>
      <p:sp>
        <p:nvSpPr>
          <p:cNvPr id="6" name="Title 5">
            <a:extLst>
              <a:ext uri="{FF2B5EF4-FFF2-40B4-BE49-F238E27FC236}">
                <a16:creationId xmlns:a16="http://schemas.microsoft.com/office/drawing/2014/main" id="{068524E0-BCB1-4B6A-BDF9-C34EEEA849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Presented to: Pioneer Natural Resources</a:t>
            </a:r>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sldNum="0" hd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68744" y="5012250"/>
            <a:ext cx="10607040" cy="590931"/>
          </a:xfrm>
        </p:spPr>
        <p:txBody>
          <a:bodyPr/>
          <a:lstStyle/>
          <a:p>
            <a:r>
              <a:rPr lang="en-GB" sz="3600" dirty="0"/>
              <a:t>Performance Chemical Company </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p:txBody>
          <a:bodyPr/>
          <a:lstStyle/>
          <a:p>
            <a:r>
              <a:rPr lang="en-GB" dirty="0">
                <a:solidFill>
                  <a:srgbClr val="005696"/>
                </a:solidFill>
              </a:rPr>
              <a:t>Dry-Chem Application</a:t>
            </a:r>
          </a:p>
        </p:txBody>
      </p:sp>
      <p:pic>
        <p:nvPicPr>
          <p:cNvPr id="12" name="Picture 11">
            <a:extLst>
              <a:ext uri="{FF2B5EF4-FFF2-40B4-BE49-F238E27FC236}">
                <a16:creationId xmlns:a16="http://schemas.microsoft.com/office/drawing/2014/main" id="{5426F43A-4C34-46E7-A789-49C6EFEC030D}"/>
              </a:ext>
            </a:extLst>
          </p:cNvPr>
          <p:cNvPicPr>
            <a:picLocks noChangeAspect="1"/>
          </p:cNvPicPr>
          <p:nvPr/>
        </p:nvPicPr>
        <p:blipFill>
          <a:blip r:embed="rId2"/>
          <a:stretch>
            <a:fillRect/>
          </a:stretch>
        </p:blipFill>
        <p:spPr>
          <a:xfrm>
            <a:off x="11573691" y="6205415"/>
            <a:ext cx="574764" cy="609040"/>
          </a:xfrm>
          <a:prstGeom prst="rect">
            <a:avLst/>
          </a:prstGeom>
        </p:spPr>
      </p:pic>
      <p:pic>
        <p:nvPicPr>
          <p:cNvPr id="20" name="Picture Placeholder 19">
            <a:extLst>
              <a:ext uri="{FF2B5EF4-FFF2-40B4-BE49-F238E27FC236}">
                <a16:creationId xmlns:a16="http://schemas.microsoft.com/office/drawing/2014/main" id="{7F766F67-0546-4653-B50D-0AD3F6C0D19C}"/>
              </a:ext>
            </a:extLst>
          </p:cNvPr>
          <p:cNvPicPr>
            <a:picLocks noGrp="1" noChangeAspect="1"/>
          </p:cNvPicPr>
          <p:nvPr>
            <p:ph type="pic" sz="quarter" idx="10"/>
          </p:nvPr>
        </p:nvPicPr>
        <p:blipFill>
          <a:blip r:embed="rId3"/>
          <a:srcRect t="13601" b="13601"/>
          <a:stretch>
            <a:fillRect/>
          </a:stretch>
        </p:blipFill>
        <p:spPr/>
      </p:pic>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DB7CE75-9E18-4A59-8C94-907612082414}"/>
              </a:ext>
            </a:extLst>
          </p:cNvPr>
          <p:cNvPicPr>
            <a:picLocks noGrp="1" noChangeAspect="1"/>
          </p:cNvPicPr>
          <p:nvPr>
            <p:ph type="pic" sz="quarter" idx="13"/>
          </p:nvPr>
        </p:nvPicPr>
        <p:blipFill>
          <a:blip r:embed="rId3"/>
          <a:srcRect l="6358" r="6358"/>
          <a:stretch>
            <a:fillRect/>
          </a:stretch>
        </p:blipFill>
        <p:spPr>
          <a:xfrm rot="5400000">
            <a:off x="5816600" y="482600"/>
            <a:ext cx="6858000" cy="5892800"/>
          </a:xfrm>
        </p:spPr>
      </p:pic>
      <p:sp>
        <p:nvSpPr>
          <p:cNvPr id="3" name="Title 2">
            <a:extLst>
              <a:ext uri="{FF2B5EF4-FFF2-40B4-BE49-F238E27FC236}">
                <a16:creationId xmlns:a16="http://schemas.microsoft.com/office/drawing/2014/main" id="{C2C41C85-C21E-446C-B8A7-AE6035A96424}"/>
              </a:ext>
            </a:extLst>
          </p:cNvPr>
          <p:cNvSpPr>
            <a:spLocks noGrp="1"/>
          </p:cNvSpPr>
          <p:nvPr>
            <p:ph type="title"/>
          </p:nvPr>
        </p:nvSpPr>
        <p:spPr>
          <a:xfrm>
            <a:off x="446314" y="743075"/>
            <a:ext cx="5170715" cy="590931"/>
          </a:xfrm>
        </p:spPr>
        <p:txBody>
          <a:bodyPr/>
          <a:lstStyle/>
          <a:p>
            <a:r>
              <a:rPr lang="en-US" dirty="0"/>
              <a:t>Focusing on LOE</a:t>
            </a:r>
          </a:p>
        </p:txBody>
      </p:sp>
      <p:sp>
        <p:nvSpPr>
          <p:cNvPr id="4" name="Text Placeholder 3">
            <a:extLst>
              <a:ext uri="{FF2B5EF4-FFF2-40B4-BE49-F238E27FC236}">
                <a16:creationId xmlns:a16="http://schemas.microsoft.com/office/drawing/2014/main" id="{E29100C2-CD55-45D8-AF11-F136908B0261}"/>
              </a:ext>
            </a:extLst>
          </p:cNvPr>
          <p:cNvSpPr>
            <a:spLocks noGrp="1"/>
          </p:cNvSpPr>
          <p:nvPr>
            <p:ph type="body" sz="quarter" idx="14"/>
          </p:nvPr>
        </p:nvSpPr>
        <p:spPr>
          <a:xfrm>
            <a:off x="571499" y="1583211"/>
            <a:ext cx="5045529" cy="334508"/>
          </a:xfrm>
        </p:spPr>
        <p:txBody>
          <a:bodyPr/>
          <a:lstStyle/>
          <a:p>
            <a:r>
              <a:rPr lang="en-US" dirty="0"/>
              <a:t>LOE cost are directly tied to PCC’s basic product application selection process. We understand the importance of the cost of maintaining the well.</a:t>
            </a:r>
          </a:p>
        </p:txBody>
      </p:sp>
      <p:sp>
        <p:nvSpPr>
          <p:cNvPr id="5" name="Text Placeholder 4">
            <a:extLst>
              <a:ext uri="{FF2B5EF4-FFF2-40B4-BE49-F238E27FC236}">
                <a16:creationId xmlns:a16="http://schemas.microsoft.com/office/drawing/2014/main" id="{8E3B0855-7D5D-4D6B-AECE-EF652EB1156C}"/>
              </a:ext>
            </a:extLst>
          </p:cNvPr>
          <p:cNvSpPr>
            <a:spLocks noGrp="1"/>
          </p:cNvSpPr>
          <p:nvPr>
            <p:ph type="body" sz="quarter" idx="17"/>
          </p:nvPr>
        </p:nvSpPr>
        <p:spPr>
          <a:xfrm>
            <a:off x="571499" y="2708227"/>
            <a:ext cx="5045529" cy="3561943"/>
          </a:xfrm>
        </p:spPr>
        <p:txBody>
          <a:bodyPr/>
          <a:lstStyle/>
          <a:p>
            <a:r>
              <a:rPr lang="en-US" dirty="0"/>
              <a:t>Hot Oiling Treatments</a:t>
            </a:r>
          </a:p>
          <a:p>
            <a:r>
              <a:rPr lang="en-US" dirty="0"/>
              <a:t>Scale Clean-ups</a:t>
            </a:r>
          </a:p>
          <a:p>
            <a:r>
              <a:rPr lang="en-US" dirty="0"/>
              <a:t>Pump Failure</a:t>
            </a:r>
          </a:p>
          <a:p>
            <a:r>
              <a:rPr lang="en-US" dirty="0"/>
              <a:t>A Chemical Program that works </a:t>
            </a:r>
          </a:p>
        </p:txBody>
      </p:sp>
      <p:cxnSp>
        <p:nvCxnSpPr>
          <p:cNvPr id="7" name="Straight Connector 6">
            <a:extLst>
              <a:ext uri="{FF2B5EF4-FFF2-40B4-BE49-F238E27FC236}">
                <a16:creationId xmlns:a16="http://schemas.microsoft.com/office/drawing/2014/main" id="{7CCE7C47-30AA-4C8D-BAE6-B78FA8121DDC}"/>
              </a:ext>
            </a:extLst>
          </p:cNvPr>
          <p:cNvCxnSpPr>
            <a:cxnSpLocks/>
          </p:cNvCxnSpPr>
          <p:nvPr/>
        </p:nvCxnSpPr>
        <p:spPr>
          <a:xfrm>
            <a:off x="671634" y="2796860"/>
            <a:ext cx="1804867" cy="10844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AE6016-67E6-4CF4-86DC-4CEC2CB5FAD6}"/>
              </a:ext>
            </a:extLst>
          </p:cNvPr>
          <p:cNvCxnSpPr>
            <a:cxnSpLocks/>
          </p:cNvCxnSpPr>
          <p:nvPr/>
        </p:nvCxnSpPr>
        <p:spPr>
          <a:xfrm flipV="1">
            <a:off x="656492" y="2818100"/>
            <a:ext cx="1820009" cy="14393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0C95076B-015E-4988-82CE-F417D85703E6}"/>
              </a:ext>
            </a:extLst>
          </p:cNvPr>
          <p:cNvSpPr/>
          <p:nvPr/>
        </p:nvSpPr>
        <p:spPr>
          <a:xfrm>
            <a:off x="3470030" y="3683000"/>
            <a:ext cx="250092" cy="179754"/>
          </a:xfrm>
          <a:custGeom>
            <a:avLst/>
            <a:gdLst>
              <a:gd name="connsiteX0" fmla="*/ 0 w 250092"/>
              <a:gd name="connsiteY0" fmla="*/ 93785 h 179754"/>
              <a:gd name="connsiteX1" fmla="*/ 23446 w 250092"/>
              <a:gd name="connsiteY1" fmla="*/ 132862 h 179754"/>
              <a:gd name="connsiteX2" fmla="*/ 46892 w 250092"/>
              <a:gd name="connsiteY2" fmla="*/ 179754 h 179754"/>
              <a:gd name="connsiteX3" fmla="*/ 70338 w 250092"/>
              <a:gd name="connsiteY3" fmla="*/ 171938 h 179754"/>
              <a:gd name="connsiteX4" fmla="*/ 85969 w 250092"/>
              <a:gd name="connsiteY4" fmla="*/ 148492 h 179754"/>
              <a:gd name="connsiteX5" fmla="*/ 109415 w 250092"/>
              <a:gd name="connsiteY5" fmla="*/ 132862 h 179754"/>
              <a:gd name="connsiteX6" fmla="*/ 164123 w 250092"/>
              <a:gd name="connsiteY6" fmla="*/ 70338 h 179754"/>
              <a:gd name="connsiteX7" fmla="*/ 203200 w 250092"/>
              <a:gd name="connsiteY7" fmla="*/ 31262 h 179754"/>
              <a:gd name="connsiteX8" fmla="*/ 226646 w 250092"/>
              <a:gd name="connsiteY8" fmla="*/ 7815 h 179754"/>
              <a:gd name="connsiteX9" fmla="*/ 250092 w 250092"/>
              <a:gd name="connsiteY9" fmla="*/ 0 h 17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92" h="179754">
                <a:moveTo>
                  <a:pt x="0" y="93785"/>
                </a:moveTo>
                <a:cubicBezTo>
                  <a:pt x="7815" y="106811"/>
                  <a:pt x="16653" y="119275"/>
                  <a:pt x="23446" y="132862"/>
                </a:cubicBezTo>
                <a:cubicBezTo>
                  <a:pt x="55801" y="197573"/>
                  <a:pt x="2098" y="112564"/>
                  <a:pt x="46892" y="179754"/>
                </a:cubicBezTo>
                <a:cubicBezTo>
                  <a:pt x="54707" y="177149"/>
                  <a:pt x="63905" y="177084"/>
                  <a:pt x="70338" y="171938"/>
                </a:cubicBezTo>
                <a:cubicBezTo>
                  <a:pt x="77673" y="166070"/>
                  <a:pt x="79327" y="155134"/>
                  <a:pt x="85969" y="148492"/>
                </a:cubicBezTo>
                <a:cubicBezTo>
                  <a:pt x="92611" y="141850"/>
                  <a:pt x="101600" y="138072"/>
                  <a:pt x="109415" y="132862"/>
                </a:cubicBezTo>
                <a:cubicBezTo>
                  <a:pt x="145887" y="78154"/>
                  <a:pt x="125046" y="96390"/>
                  <a:pt x="164123" y="70338"/>
                </a:cubicBezTo>
                <a:cubicBezTo>
                  <a:pt x="192780" y="27351"/>
                  <a:pt x="164121" y="63828"/>
                  <a:pt x="203200" y="31262"/>
                </a:cubicBezTo>
                <a:cubicBezTo>
                  <a:pt x="211691" y="24186"/>
                  <a:pt x="217450" y="13946"/>
                  <a:pt x="226646" y="7815"/>
                </a:cubicBezTo>
                <a:cubicBezTo>
                  <a:pt x="233500" y="3245"/>
                  <a:pt x="250092" y="0"/>
                  <a:pt x="250092" y="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301E42B-53C5-417F-B6BB-CB07E47AF89A}"/>
              </a:ext>
            </a:extLst>
          </p:cNvPr>
          <p:cNvCxnSpPr>
            <a:cxnSpLocks/>
          </p:cNvCxnSpPr>
          <p:nvPr/>
        </p:nvCxnSpPr>
        <p:spPr>
          <a:xfrm>
            <a:off x="671634" y="3099445"/>
            <a:ext cx="1352551" cy="1058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74CC20-2D98-4D52-9BC9-61B12222128B}"/>
              </a:ext>
            </a:extLst>
          </p:cNvPr>
          <p:cNvCxnSpPr>
            <a:cxnSpLocks/>
          </p:cNvCxnSpPr>
          <p:nvPr/>
        </p:nvCxnSpPr>
        <p:spPr>
          <a:xfrm flipV="1">
            <a:off x="656492" y="3129182"/>
            <a:ext cx="1367693" cy="9733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149A6B-B897-4DD6-83C4-3847DD74DAED}"/>
              </a:ext>
            </a:extLst>
          </p:cNvPr>
          <p:cNvCxnSpPr>
            <a:cxnSpLocks/>
          </p:cNvCxnSpPr>
          <p:nvPr/>
        </p:nvCxnSpPr>
        <p:spPr>
          <a:xfrm flipV="1">
            <a:off x="671634" y="3469769"/>
            <a:ext cx="1081802" cy="6930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F04AB8-5AB0-40FB-8CEF-ECC10ED3527A}"/>
              </a:ext>
            </a:extLst>
          </p:cNvPr>
          <p:cNvCxnSpPr>
            <a:cxnSpLocks/>
          </p:cNvCxnSpPr>
          <p:nvPr/>
        </p:nvCxnSpPr>
        <p:spPr>
          <a:xfrm>
            <a:off x="664307" y="3420661"/>
            <a:ext cx="1054589" cy="9821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3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859436-E64C-4BFF-A97E-59C3D0791A14}"/>
              </a:ext>
            </a:extLst>
          </p:cNvPr>
          <p:cNvPicPr>
            <a:picLocks noChangeAspect="1"/>
          </p:cNvPicPr>
          <p:nvPr/>
        </p:nvPicPr>
        <p:blipFill>
          <a:blip r:embed="rId2"/>
          <a:stretch>
            <a:fillRect/>
          </a:stretch>
        </p:blipFill>
        <p:spPr>
          <a:xfrm flipH="1">
            <a:off x="5345723" y="2309660"/>
            <a:ext cx="5872850" cy="4048125"/>
          </a:xfrm>
          <a:prstGeom prst="rect">
            <a:avLst/>
          </a:prstGeom>
        </p:spPr>
      </p:pic>
      <p:sp>
        <p:nvSpPr>
          <p:cNvPr id="2" name="Title 1">
            <a:extLst>
              <a:ext uri="{FF2B5EF4-FFF2-40B4-BE49-F238E27FC236}">
                <a16:creationId xmlns:a16="http://schemas.microsoft.com/office/drawing/2014/main" id="{AA1BE849-859D-4852-B99C-5CCCAE1359C2}"/>
              </a:ext>
            </a:extLst>
          </p:cNvPr>
          <p:cNvSpPr>
            <a:spLocks noGrp="1"/>
          </p:cNvSpPr>
          <p:nvPr>
            <p:ph type="title"/>
          </p:nvPr>
        </p:nvSpPr>
        <p:spPr>
          <a:xfrm>
            <a:off x="446314" y="500215"/>
            <a:ext cx="11174186" cy="590931"/>
          </a:xfrm>
        </p:spPr>
        <p:txBody>
          <a:bodyPr/>
          <a:lstStyle/>
          <a:p>
            <a:r>
              <a:rPr lang="en-US" dirty="0"/>
              <a:t>Contents</a:t>
            </a:r>
          </a:p>
        </p:txBody>
      </p:sp>
      <p:sp>
        <p:nvSpPr>
          <p:cNvPr id="3" name="Content Placeholder 2">
            <a:extLst>
              <a:ext uri="{FF2B5EF4-FFF2-40B4-BE49-F238E27FC236}">
                <a16:creationId xmlns:a16="http://schemas.microsoft.com/office/drawing/2014/main" id="{B0D75A70-3DB5-470B-A77C-E15E50C5FDDD}"/>
              </a:ext>
            </a:extLst>
          </p:cNvPr>
          <p:cNvSpPr>
            <a:spLocks noGrp="1"/>
          </p:cNvSpPr>
          <p:nvPr>
            <p:ph idx="1"/>
          </p:nvPr>
        </p:nvSpPr>
        <p:spPr/>
        <p:txBody>
          <a:bodyPr/>
          <a:lstStyle/>
          <a:p>
            <a:r>
              <a:rPr lang="en-US" dirty="0"/>
              <a:t>Who Performance is…</a:t>
            </a:r>
          </a:p>
          <a:p>
            <a:r>
              <a:rPr lang="en-US" dirty="0"/>
              <a:t>Performance Dry-Chem</a:t>
            </a:r>
          </a:p>
          <a:p>
            <a:r>
              <a:rPr lang="en-US" dirty="0"/>
              <a:t>Services Provided</a:t>
            </a:r>
          </a:p>
          <a:p>
            <a:r>
              <a:rPr lang="en-US" dirty="0"/>
              <a:t>Treatment Recommendation</a:t>
            </a:r>
          </a:p>
          <a:p>
            <a:r>
              <a:rPr lang="en-US" dirty="0"/>
              <a:t>Analyzing LOE</a:t>
            </a:r>
          </a:p>
          <a:p>
            <a:pPr marL="0" indent="0">
              <a:buNone/>
            </a:pPr>
            <a:endParaRPr lang="en-US" dirty="0"/>
          </a:p>
        </p:txBody>
      </p:sp>
      <p:pic>
        <p:nvPicPr>
          <p:cNvPr id="7" name="Picture 6">
            <a:extLst>
              <a:ext uri="{FF2B5EF4-FFF2-40B4-BE49-F238E27FC236}">
                <a16:creationId xmlns:a16="http://schemas.microsoft.com/office/drawing/2014/main" id="{EF7773EB-3B47-4611-AD49-0BA7949DC44B}"/>
              </a:ext>
            </a:extLst>
          </p:cNvPr>
          <p:cNvPicPr>
            <a:picLocks noChangeAspect="1"/>
          </p:cNvPicPr>
          <p:nvPr/>
        </p:nvPicPr>
        <p:blipFill>
          <a:blip r:embed="rId3"/>
          <a:stretch>
            <a:fillRect/>
          </a:stretch>
        </p:blipFill>
        <p:spPr>
          <a:xfrm>
            <a:off x="5689036" y="1813170"/>
            <a:ext cx="3669476" cy="2625969"/>
          </a:xfrm>
          <a:prstGeom prst="rect">
            <a:avLst/>
          </a:prstGeom>
        </p:spPr>
      </p:pic>
    </p:spTree>
    <p:extLst>
      <p:ext uri="{BB962C8B-B14F-4D97-AF65-F5344CB8AC3E}">
        <p14:creationId xmlns:p14="http://schemas.microsoft.com/office/powerpoint/2010/main" val="78689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Who We Are</a:t>
            </a:r>
            <a:endParaRPr lang="en-GB" dirty="0"/>
          </a:p>
        </p:txBody>
      </p:sp>
      <p:pic>
        <p:nvPicPr>
          <p:cNvPr id="9" name="Picture Placeholder 8">
            <a:extLst>
              <a:ext uri="{FF2B5EF4-FFF2-40B4-BE49-F238E27FC236}">
                <a16:creationId xmlns:a16="http://schemas.microsoft.com/office/drawing/2014/main" id="{95460251-A0B7-4016-89A0-4C8BCED07B61}"/>
              </a:ext>
            </a:extLst>
          </p:cNvPr>
          <p:cNvPicPr>
            <a:picLocks noGrp="1" noChangeAspect="1"/>
          </p:cNvPicPr>
          <p:nvPr>
            <p:ph type="pic" sz="quarter" idx="13"/>
          </p:nvPr>
        </p:nvPicPr>
        <p:blipFill rotWithShape="1">
          <a:blip r:embed="rId3"/>
          <a:srcRect t="28695" b="18480"/>
          <a:stretch/>
        </p:blipFill>
        <p:spPr>
          <a:xfrm>
            <a:off x="0" y="1311639"/>
            <a:ext cx="12192000" cy="2332696"/>
          </a:xfrm>
        </p:spPr>
      </p:pic>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p:txBody>
          <a:bodyPr/>
          <a:lstStyle/>
          <a:p>
            <a:r>
              <a:rPr lang="en-US" dirty="0"/>
              <a:t>Service</a:t>
            </a:r>
            <a:endParaRPr lang="en-GB" dirty="0"/>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p:txBody>
          <a:bodyPr/>
          <a:lstStyle/>
          <a:p>
            <a:r>
              <a:rPr lang="en-US" dirty="0"/>
              <a:t>PCC’s intent is to ensure that the deployment of our chemical program is effective and efficient. The true value of our program is the dedicated and consistent service. </a:t>
            </a:r>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p:txBody>
          <a:bodyPr/>
          <a:lstStyle/>
          <a:p>
            <a:r>
              <a:rPr lang="en-US" dirty="0"/>
              <a:t>Product</a:t>
            </a:r>
            <a:endParaRPr lang="en-GB" dirty="0"/>
          </a:p>
        </p:txBody>
      </p:sp>
      <p:sp>
        <p:nvSpPr>
          <p:cNvPr id="42" name="Text Placeholder 41">
            <a:extLst>
              <a:ext uri="{FF2B5EF4-FFF2-40B4-BE49-F238E27FC236}">
                <a16:creationId xmlns:a16="http://schemas.microsoft.com/office/drawing/2014/main" id="{6FB540F0-2ABD-4D9C-AA51-A68864DD7851}"/>
              </a:ext>
            </a:extLst>
          </p:cNvPr>
          <p:cNvSpPr>
            <a:spLocks noGrp="1"/>
          </p:cNvSpPr>
          <p:nvPr>
            <p:ph type="body" sz="quarter" idx="18"/>
          </p:nvPr>
        </p:nvSpPr>
        <p:spPr>
          <a:xfrm>
            <a:off x="4623026" y="4294303"/>
            <a:ext cx="2820761" cy="1840774"/>
          </a:xfrm>
        </p:spPr>
        <p:txBody>
          <a:bodyPr/>
          <a:lstStyle/>
          <a:p>
            <a:r>
              <a:rPr lang="en-US" dirty="0"/>
              <a:t>Striving to stay ahead of the game, our Dry-</a:t>
            </a:r>
            <a:r>
              <a:rPr lang="en-US" dirty="0" err="1"/>
              <a:t>Chems</a:t>
            </a:r>
            <a:r>
              <a:rPr lang="en-US" dirty="0"/>
              <a:t> were developed to provide a cost effective approach in an unconventional treatment method. We realize how crucial our customers LOE is in the grand scheme, so we develop our products with that purpose.</a:t>
            </a:r>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p:txBody>
          <a:bodyPr/>
          <a:lstStyle/>
          <a:p>
            <a:r>
              <a:rPr lang="en-US" dirty="0"/>
              <a:t>Personnel</a:t>
            </a:r>
            <a:endParaRPr lang="en-GB" dirty="0"/>
          </a:p>
        </p:txBody>
      </p:sp>
      <p:sp>
        <p:nvSpPr>
          <p:cNvPr id="43" name="Text Placeholder 42">
            <a:extLst>
              <a:ext uri="{FF2B5EF4-FFF2-40B4-BE49-F238E27FC236}">
                <a16:creationId xmlns:a16="http://schemas.microsoft.com/office/drawing/2014/main" id="{E0FF0889-3DA9-4826-A04E-4A4BD4C04CA1}"/>
              </a:ext>
            </a:extLst>
          </p:cNvPr>
          <p:cNvSpPr>
            <a:spLocks noGrp="1"/>
          </p:cNvSpPr>
          <p:nvPr>
            <p:ph type="body" sz="quarter" idx="19"/>
          </p:nvPr>
        </p:nvSpPr>
        <p:spPr/>
        <p:txBody>
          <a:bodyPr/>
          <a:lstStyle/>
          <a:p>
            <a:r>
              <a:rPr lang="en-US" dirty="0"/>
              <a:t>PCC realizes that we are only as good as our field representation and our supporting staff. Our personnel are competently trained in order to provide the service and solutions our customers need.</a:t>
            </a:r>
          </a:p>
        </p:txBody>
      </p:sp>
      <p:pic>
        <p:nvPicPr>
          <p:cNvPr id="3" name="Picture 2">
            <a:extLst>
              <a:ext uri="{FF2B5EF4-FFF2-40B4-BE49-F238E27FC236}">
                <a16:creationId xmlns:a16="http://schemas.microsoft.com/office/drawing/2014/main" id="{E3369ADB-B6B0-44FD-99C2-F22F41F6F488}"/>
              </a:ext>
            </a:extLst>
          </p:cNvPr>
          <p:cNvPicPr>
            <a:picLocks noChangeAspect="1"/>
          </p:cNvPicPr>
          <p:nvPr/>
        </p:nvPicPr>
        <p:blipFill>
          <a:blip r:embed="rId4"/>
          <a:stretch>
            <a:fillRect/>
          </a:stretch>
        </p:blipFill>
        <p:spPr>
          <a:xfrm>
            <a:off x="10821894" y="230590"/>
            <a:ext cx="923792" cy="923319"/>
          </a:xfrm>
          <a:prstGeom prst="rect">
            <a:avLst/>
          </a:prstGeom>
        </p:spPr>
      </p:pic>
    </p:spTree>
    <p:extLst>
      <p:ext uri="{BB962C8B-B14F-4D97-AF65-F5344CB8AC3E}">
        <p14:creationId xmlns:p14="http://schemas.microsoft.com/office/powerpoint/2010/main" val="428443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Dry-Chem</a:t>
            </a:r>
            <a:br>
              <a:rPr lang="en-US" dirty="0"/>
            </a:br>
            <a:r>
              <a:rPr lang="en-US" dirty="0"/>
              <a:t> </a:t>
            </a:r>
            <a:endParaRPr lang="en-GB" dirty="0"/>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da-DK" dirty="0">
                <a:solidFill>
                  <a:srgbClr val="0168B7"/>
                </a:solidFill>
              </a:rPr>
              <a:t>Producing the product</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a:lstStyle/>
          <a:p>
            <a:r>
              <a:rPr lang="en-US" dirty="0"/>
              <a:t>Our Dry-chem products were designed to be different than the industry granular products that are coated. </a:t>
            </a:r>
          </a:p>
          <a:p>
            <a:r>
              <a:rPr lang="en-US" dirty="0"/>
              <a:t>Creating a porous particle allows chemical to be embedding within it. </a:t>
            </a:r>
          </a:p>
          <a:p>
            <a:r>
              <a:rPr lang="en-US" dirty="0"/>
              <a:t>With minimal surface area, the chemical product releases into solution slowly.</a:t>
            </a:r>
          </a:p>
          <a:p>
            <a:endParaRPr lang="en-US" dirty="0"/>
          </a:p>
          <a:p>
            <a:endParaRPr lang="en-GB"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4</a:t>
            </a:fld>
            <a:endParaRPr lang="en-GB" b="1" dirty="0">
              <a:solidFill>
                <a:schemeClr val="bg1"/>
              </a:solidFill>
            </a:endParaRPr>
          </a:p>
        </p:txBody>
      </p:sp>
      <p:pic>
        <p:nvPicPr>
          <p:cNvPr id="20" name="Picture 19">
            <a:extLst>
              <a:ext uri="{FF2B5EF4-FFF2-40B4-BE49-F238E27FC236}">
                <a16:creationId xmlns:a16="http://schemas.microsoft.com/office/drawing/2014/main" id="{66990D06-BFE1-414E-BDE1-BCE33A3B679E}"/>
              </a:ext>
            </a:extLst>
          </p:cNvPr>
          <p:cNvPicPr>
            <a:picLocks noChangeAspect="1"/>
          </p:cNvPicPr>
          <p:nvPr/>
        </p:nvPicPr>
        <p:blipFill>
          <a:blip r:embed="rId2"/>
          <a:stretch>
            <a:fillRect/>
          </a:stretch>
        </p:blipFill>
        <p:spPr>
          <a:xfrm>
            <a:off x="7213459" y="2291284"/>
            <a:ext cx="3801308" cy="2275431"/>
          </a:xfrm>
          <a:prstGeom prst="rect">
            <a:avLst/>
          </a:prstGeom>
        </p:spPr>
      </p:pic>
      <p:sp>
        <p:nvSpPr>
          <p:cNvPr id="24" name="Rectangle 23">
            <a:extLst>
              <a:ext uri="{FF2B5EF4-FFF2-40B4-BE49-F238E27FC236}">
                <a16:creationId xmlns:a16="http://schemas.microsoft.com/office/drawing/2014/main" id="{3707B3A9-0404-429C-95E9-594418A9E728}"/>
              </a:ext>
            </a:extLst>
          </p:cNvPr>
          <p:cNvSpPr/>
          <p:nvPr/>
        </p:nvSpPr>
        <p:spPr>
          <a:xfrm rot="20893605">
            <a:off x="721340" y="4675648"/>
            <a:ext cx="6674247" cy="923330"/>
          </a:xfrm>
          <a:prstGeom prst="rect">
            <a:avLst/>
          </a:prstGeom>
          <a:noFill/>
        </p:spPr>
        <p:txBody>
          <a:bodyPr wrap="square" lIns="91440" tIns="45720" rIns="91440" bIns="45720">
            <a:prstTxWarp prst="textCurveUp">
              <a:avLst/>
            </a:prstTxWarp>
            <a:spAutoFit/>
          </a:bodyPr>
          <a:lstStyle/>
          <a:p>
            <a:pPr algn="ctr"/>
            <a:r>
              <a:rPr lang="en-US" sz="5400" b="1" cap="none" spc="0" dirty="0">
                <a:ln w="22225">
                  <a:solidFill>
                    <a:srgbClr val="C00000"/>
                  </a:solidFill>
                  <a:prstDash val="solid"/>
                </a:ln>
                <a:blipFill>
                  <a:blip r:embed="rId3"/>
                  <a:tile tx="0" ty="0" sx="100000" sy="100000" flip="none" algn="tl"/>
                </a:blipFill>
                <a:effectLst/>
              </a:rPr>
              <a:t>No wax coatings</a:t>
            </a:r>
          </a:p>
        </p:txBody>
      </p:sp>
    </p:spTree>
    <p:extLst>
      <p:ext uri="{BB962C8B-B14F-4D97-AF65-F5344CB8AC3E}">
        <p14:creationId xmlns:p14="http://schemas.microsoft.com/office/powerpoint/2010/main" val="372781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696E-6C57-4977-847F-2273EB31284A}"/>
              </a:ext>
            </a:extLst>
          </p:cNvPr>
          <p:cNvSpPr>
            <a:spLocks noGrp="1"/>
          </p:cNvSpPr>
          <p:nvPr>
            <p:ph type="title"/>
          </p:nvPr>
        </p:nvSpPr>
        <p:spPr>
          <a:xfrm>
            <a:off x="446314" y="500215"/>
            <a:ext cx="11174186" cy="590931"/>
          </a:xfrm>
        </p:spPr>
        <p:txBody>
          <a:bodyPr/>
          <a:lstStyle/>
          <a:p>
            <a:r>
              <a:rPr lang="en-US" dirty="0"/>
              <a:t>Dry Chem</a:t>
            </a:r>
          </a:p>
        </p:txBody>
      </p:sp>
      <p:sp>
        <p:nvSpPr>
          <p:cNvPr id="5" name="Text Placeholder 4">
            <a:extLst>
              <a:ext uri="{FF2B5EF4-FFF2-40B4-BE49-F238E27FC236}">
                <a16:creationId xmlns:a16="http://schemas.microsoft.com/office/drawing/2014/main" id="{FC93B0F7-4C3F-4512-B7DE-8CFAE1A1F97D}"/>
              </a:ext>
            </a:extLst>
          </p:cNvPr>
          <p:cNvSpPr>
            <a:spLocks noGrp="1"/>
          </p:cNvSpPr>
          <p:nvPr>
            <p:ph type="body" sz="quarter" idx="3"/>
          </p:nvPr>
        </p:nvSpPr>
        <p:spPr/>
        <p:txBody>
          <a:bodyPr/>
          <a:lstStyle/>
          <a:p>
            <a:r>
              <a:rPr lang="en-US" dirty="0"/>
              <a:t>Dry-chem Treatment</a:t>
            </a:r>
          </a:p>
        </p:txBody>
      </p:sp>
      <p:pic>
        <p:nvPicPr>
          <p:cNvPr id="46" name="Content Placeholder 45">
            <a:extLst>
              <a:ext uri="{FF2B5EF4-FFF2-40B4-BE49-F238E27FC236}">
                <a16:creationId xmlns:a16="http://schemas.microsoft.com/office/drawing/2014/main" id="{A1A51CF1-91C3-4267-AC54-E39684D85560}"/>
              </a:ext>
            </a:extLst>
          </p:cNvPr>
          <p:cNvPicPr>
            <a:picLocks noGrp="1" noChangeAspect="1"/>
          </p:cNvPicPr>
          <p:nvPr>
            <p:ph sz="quarter" idx="4"/>
          </p:nvPr>
        </p:nvPicPr>
        <p:blipFill>
          <a:blip r:embed="rId2"/>
          <a:stretch>
            <a:fillRect/>
          </a:stretch>
        </p:blipFill>
        <p:spPr>
          <a:xfrm>
            <a:off x="7981703" y="2149475"/>
            <a:ext cx="2095993" cy="4040188"/>
          </a:xfrm>
          <a:prstGeom prst="rect">
            <a:avLst/>
          </a:prstGeom>
        </p:spPr>
      </p:pic>
      <p:sp>
        <p:nvSpPr>
          <p:cNvPr id="4" name="Text Placeholder 3">
            <a:extLst>
              <a:ext uri="{FF2B5EF4-FFF2-40B4-BE49-F238E27FC236}">
                <a16:creationId xmlns:a16="http://schemas.microsoft.com/office/drawing/2014/main" id="{4E54FD7A-0FCF-46B1-A93C-071511CC0594}"/>
              </a:ext>
            </a:extLst>
          </p:cNvPr>
          <p:cNvSpPr>
            <a:spLocks noGrp="1"/>
          </p:cNvSpPr>
          <p:nvPr>
            <p:ph type="body" idx="1"/>
          </p:nvPr>
        </p:nvSpPr>
        <p:spPr/>
        <p:txBody>
          <a:bodyPr/>
          <a:lstStyle/>
          <a:p>
            <a:r>
              <a:rPr lang="en-US" dirty="0"/>
              <a:t>Conventional Treatment</a:t>
            </a:r>
          </a:p>
        </p:txBody>
      </p:sp>
      <p:pic>
        <p:nvPicPr>
          <p:cNvPr id="45" name="Content Placeholder 44">
            <a:extLst>
              <a:ext uri="{FF2B5EF4-FFF2-40B4-BE49-F238E27FC236}">
                <a16:creationId xmlns:a16="http://schemas.microsoft.com/office/drawing/2014/main" id="{134E85BD-4B7B-490A-9409-A678F0A5F70E}"/>
              </a:ext>
            </a:extLst>
          </p:cNvPr>
          <p:cNvPicPr>
            <a:picLocks noGrp="1" noChangeAspect="1"/>
          </p:cNvPicPr>
          <p:nvPr>
            <p:ph sz="half" idx="2"/>
          </p:nvPr>
        </p:nvPicPr>
        <p:blipFill>
          <a:blip r:embed="rId2"/>
          <a:stretch>
            <a:fillRect/>
          </a:stretch>
        </p:blipFill>
        <p:spPr>
          <a:xfrm>
            <a:off x="1692046" y="2149475"/>
            <a:ext cx="2095993" cy="4040188"/>
          </a:xfrm>
          <a:prstGeom prst="rect">
            <a:avLst/>
          </a:prstGeom>
        </p:spPr>
      </p:pic>
      <p:cxnSp>
        <p:nvCxnSpPr>
          <p:cNvPr id="48" name="Curved Connector 95">
            <a:extLst>
              <a:ext uri="{FF2B5EF4-FFF2-40B4-BE49-F238E27FC236}">
                <a16:creationId xmlns:a16="http://schemas.microsoft.com/office/drawing/2014/main" id="{A10A7B17-EC71-429F-9C55-EEBB0B20993A}"/>
              </a:ext>
            </a:extLst>
          </p:cNvPr>
          <p:cNvCxnSpPr/>
          <p:nvPr/>
        </p:nvCxnSpPr>
        <p:spPr>
          <a:xfrm flipH="1">
            <a:off x="2682565" y="2862588"/>
            <a:ext cx="287020" cy="1370965"/>
          </a:xfrm>
          <a:prstGeom prst="curvedConnector3">
            <a:avLst>
              <a:gd name="adj1" fmla="val -20381"/>
            </a:avLst>
          </a:prstGeom>
          <a:noFill/>
          <a:ln w="9525" cap="rnd" cmpd="sng" algn="ctr">
            <a:solidFill>
              <a:sysClr val="windowText" lastClr="000000"/>
            </a:solidFill>
            <a:prstDash val="solid"/>
          </a:ln>
          <a:effectLst/>
        </p:spPr>
      </p:cxnSp>
      <p:cxnSp>
        <p:nvCxnSpPr>
          <p:cNvPr id="49" name="Straight Arrow Connector 48">
            <a:extLst>
              <a:ext uri="{FF2B5EF4-FFF2-40B4-BE49-F238E27FC236}">
                <a16:creationId xmlns:a16="http://schemas.microsoft.com/office/drawing/2014/main" id="{5FDA2096-2EC9-4B2D-891D-B1F044A85193}"/>
              </a:ext>
            </a:extLst>
          </p:cNvPr>
          <p:cNvCxnSpPr/>
          <p:nvPr/>
        </p:nvCxnSpPr>
        <p:spPr>
          <a:xfrm flipV="1">
            <a:off x="2682162" y="3908295"/>
            <a:ext cx="0" cy="307975"/>
          </a:xfrm>
          <a:prstGeom prst="straightConnector1">
            <a:avLst/>
          </a:prstGeom>
          <a:noFill/>
          <a:ln w="9525" cap="rnd" cmpd="sng" algn="ctr">
            <a:solidFill>
              <a:sysClr val="windowText" lastClr="000000"/>
            </a:solidFill>
            <a:prstDash val="solid"/>
            <a:tailEnd type="triangle"/>
          </a:ln>
          <a:effectLst/>
        </p:spPr>
      </p:cxnSp>
      <p:sp>
        <p:nvSpPr>
          <p:cNvPr id="50" name="TextBox 49">
            <a:extLst>
              <a:ext uri="{FF2B5EF4-FFF2-40B4-BE49-F238E27FC236}">
                <a16:creationId xmlns:a16="http://schemas.microsoft.com/office/drawing/2014/main" id="{2662F4DC-556C-4189-94DC-B5DC03C0B4B2}"/>
              </a:ext>
            </a:extLst>
          </p:cNvPr>
          <p:cNvSpPr txBox="1"/>
          <p:nvPr/>
        </p:nvSpPr>
        <p:spPr>
          <a:xfrm>
            <a:off x="3937123" y="3165592"/>
            <a:ext cx="1682870" cy="461665"/>
          </a:xfrm>
          <a:prstGeom prst="rect">
            <a:avLst/>
          </a:prstGeom>
          <a:noFill/>
        </p:spPr>
        <p:txBody>
          <a:bodyPr wrap="square" rtlCol="0">
            <a:spAutoFit/>
          </a:bodyPr>
          <a:lstStyle/>
          <a:p>
            <a:r>
              <a:rPr lang="en-US" sz="1200" dirty="0"/>
              <a:t>Liquid treatment stops here</a:t>
            </a:r>
          </a:p>
        </p:txBody>
      </p:sp>
      <p:cxnSp>
        <p:nvCxnSpPr>
          <p:cNvPr id="51" name="Straight Arrow Connector 50">
            <a:extLst>
              <a:ext uri="{FF2B5EF4-FFF2-40B4-BE49-F238E27FC236}">
                <a16:creationId xmlns:a16="http://schemas.microsoft.com/office/drawing/2014/main" id="{A6E9BA83-C1B2-47EB-A759-873D3CC94142}"/>
              </a:ext>
            </a:extLst>
          </p:cNvPr>
          <p:cNvCxnSpPr/>
          <p:nvPr/>
        </p:nvCxnSpPr>
        <p:spPr>
          <a:xfrm flipH="1">
            <a:off x="2766614" y="3396425"/>
            <a:ext cx="1189990" cy="1052195"/>
          </a:xfrm>
          <a:prstGeom prst="straightConnector1">
            <a:avLst/>
          </a:prstGeom>
          <a:noFill/>
          <a:ln w="9525" cap="rnd" cmpd="sng" algn="ctr">
            <a:solidFill>
              <a:sysClr val="windowText" lastClr="000000"/>
            </a:solidFill>
            <a:prstDash val="solid"/>
            <a:tailEnd type="triangle"/>
          </a:ln>
          <a:effectLst/>
        </p:spPr>
      </p:cxnSp>
      <p:sp>
        <p:nvSpPr>
          <p:cNvPr id="69" name="Freeform: Shape 68">
            <a:extLst>
              <a:ext uri="{FF2B5EF4-FFF2-40B4-BE49-F238E27FC236}">
                <a16:creationId xmlns:a16="http://schemas.microsoft.com/office/drawing/2014/main" id="{DA382132-3598-4726-8200-5587F9BA9AA1}"/>
              </a:ext>
            </a:extLst>
          </p:cNvPr>
          <p:cNvSpPr/>
          <p:nvPr/>
        </p:nvSpPr>
        <p:spPr>
          <a:xfrm>
            <a:off x="2373745" y="3260436"/>
            <a:ext cx="112977" cy="277243"/>
          </a:xfrm>
          <a:custGeom>
            <a:avLst/>
            <a:gdLst>
              <a:gd name="connsiteX0" fmla="*/ 0 w 112977"/>
              <a:gd name="connsiteY0" fmla="*/ 0 h 277243"/>
              <a:gd name="connsiteX1" fmla="*/ 110837 w 112977"/>
              <a:gd name="connsiteY1" fmla="*/ 147782 h 277243"/>
              <a:gd name="connsiteX2" fmla="*/ 73891 w 112977"/>
              <a:gd name="connsiteY2" fmla="*/ 258619 h 277243"/>
              <a:gd name="connsiteX3" fmla="*/ 83128 w 112977"/>
              <a:gd name="connsiteY3" fmla="*/ 277091 h 277243"/>
              <a:gd name="connsiteX4" fmla="*/ 92364 w 112977"/>
              <a:gd name="connsiteY4" fmla="*/ 258619 h 27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7" h="277243">
                <a:moveTo>
                  <a:pt x="0" y="0"/>
                </a:moveTo>
                <a:cubicBezTo>
                  <a:pt x="49261" y="52339"/>
                  <a:pt x="98522" y="104679"/>
                  <a:pt x="110837" y="147782"/>
                </a:cubicBezTo>
                <a:cubicBezTo>
                  <a:pt x="123152" y="190885"/>
                  <a:pt x="78509" y="237068"/>
                  <a:pt x="73891" y="258619"/>
                </a:cubicBezTo>
                <a:cubicBezTo>
                  <a:pt x="69273" y="280171"/>
                  <a:pt x="80049" y="277091"/>
                  <a:pt x="83128" y="277091"/>
                </a:cubicBezTo>
                <a:cubicBezTo>
                  <a:pt x="86207" y="277091"/>
                  <a:pt x="55419" y="193964"/>
                  <a:pt x="92364" y="25861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82277AEC-7361-4C0D-83F3-15A0ECC0E1A6}"/>
              </a:ext>
            </a:extLst>
          </p:cNvPr>
          <p:cNvSpPr/>
          <p:nvPr/>
        </p:nvSpPr>
        <p:spPr>
          <a:xfrm rot="5124928">
            <a:off x="2481345" y="2315547"/>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D6F1744B-DCE4-4C19-B408-AB777AF28ECC}"/>
              </a:ext>
            </a:extLst>
          </p:cNvPr>
          <p:cNvSpPr/>
          <p:nvPr/>
        </p:nvSpPr>
        <p:spPr>
          <a:xfrm rot="5124928">
            <a:off x="2276931" y="2326295"/>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F4229132-1B93-4046-AA06-68BF71272750}"/>
              </a:ext>
            </a:extLst>
          </p:cNvPr>
          <p:cNvSpPr/>
          <p:nvPr/>
        </p:nvSpPr>
        <p:spPr>
          <a:xfrm rot="5124928">
            <a:off x="2964074" y="2285926"/>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AB93D68-709C-4D49-AD1D-6B6D71238492}"/>
              </a:ext>
            </a:extLst>
          </p:cNvPr>
          <p:cNvSpPr/>
          <p:nvPr/>
        </p:nvSpPr>
        <p:spPr>
          <a:xfrm rot="5124928">
            <a:off x="2348447" y="2227577"/>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B6449529-CBD7-4360-8F77-0386BB6E68FE}"/>
              </a:ext>
            </a:extLst>
          </p:cNvPr>
          <p:cNvSpPr/>
          <p:nvPr/>
        </p:nvSpPr>
        <p:spPr>
          <a:xfrm rot="5124928">
            <a:off x="2773614" y="2299689"/>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CAAB69D-B27B-4912-A39F-EF11FFCB0118}"/>
              </a:ext>
            </a:extLst>
          </p:cNvPr>
          <p:cNvSpPr/>
          <p:nvPr/>
        </p:nvSpPr>
        <p:spPr>
          <a:xfrm rot="5124928">
            <a:off x="2850467" y="2242805"/>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9D3A0132-996F-42E5-B457-335E796992AF}"/>
              </a:ext>
            </a:extLst>
          </p:cNvPr>
          <p:cNvSpPr/>
          <p:nvPr/>
        </p:nvSpPr>
        <p:spPr>
          <a:xfrm rot="5124928">
            <a:off x="2262636" y="2548803"/>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7C268CB-5A65-47A9-A0EB-1D356C6FF049}"/>
              </a:ext>
            </a:extLst>
          </p:cNvPr>
          <p:cNvSpPr/>
          <p:nvPr/>
        </p:nvSpPr>
        <p:spPr>
          <a:xfrm rot="5124928">
            <a:off x="2614243" y="2227577"/>
            <a:ext cx="163570" cy="45719"/>
          </a:xfrm>
          <a:custGeom>
            <a:avLst/>
            <a:gdLst>
              <a:gd name="connsiteX0" fmla="*/ 0 w 350982"/>
              <a:gd name="connsiteY0" fmla="*/ 29331 h 84749"/>
              <a:gd name="connsiteX1" fmla="*/ 55418 w 350982"/>
              <a:gd name="connsiteY1" fmla="*/ 1622 h 84749"/>
              <a:gd name="connsiteX2" fmla="*/ 147782 w 350982"/>
              <a:gd name="connsiteY2" fmla="*/ 38568 h 84749"/>
              <a:gd name="connsiteX3" fmla="*/ 230909 w 350982"/>
              <a:gd name="connsiteY3" fmla="*/ 84749 h 84749"/>
              <a:gd name="connsiteX4" fmla="*/ 286327 w 350982"/>
              <a:gd name="connsiteY4" fmla="*/ 75513 h 84749"/>
              <a:gd name="connsiteX5" fmla="*/ 314036 w 350982"/>
              <a:gd name="connsiteY5" fmla="*/ 47804 h 84749"/>
              <a:gd name="connsiteX6" fmla="*/ 350982 w 350982"/>
              <a:gd name="connsiteY6" fmla="*/ 10859 h 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82" h="84749">
                <a:moveTo>
                  <a:pt x="0" y="29331"/>
                </a:moveTo>
                <a:cubicBezTo>
                  <a:pt x="18473" y="20095"/>
                  <a:pt x="35046" y="5017"/>
                  <a:pt x="55418" y="1622"/>
                </a:cubicBezTo>
                <a:cubicBezTo>
                  <a:pt x="102509" y="-6226"/>
                  <a:pt x="115180" y="15747"/>
                  <a:pt x="147782" y="38568"/>
                </a:cubicBezTo>
                <a:cubicBezTo>
                  <a:pt x="205527" y="78989"/>
                  <a:pt x="184670" y="69337"/>
                  <a:pt x="230909" y="84749"/>
                </a:cubicBezTo>
                <a:cubicBezTo>
                  <a:pt x="249382" y="81670"/>
                  <a:pt x="269214" y="83119"/>
                  <a:pt x="286327" y="75513"/>
                </a:cubicBezTo>
                <a:cubicBezTo>
                  <a:pt x="298263" y="70208"/>
                  <a:pt x="304001" y="56166"/>
                  <a:pt x="314036" y="47804"/>
                </a:cubicBezTo>
                <a:cubicBezTo>
                  <a:pt x="352250" y="15958"/>
                  <a:pt x="333817" y="45185"/>
                  <a:pt x="350982" y="10859"/>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74730E-2E94-4EDD-8E5C-95533405E052}"/>
              </a:ext>
            </a:extLst>
          </p:cNvPr>
          <p:cNvSpPr>
            <a:spLocks noChangeArrowheads="1"/>
          </p:cNvSpPr>
          <p:nvPr/>
        </p:nvSpPr>
        <p:spPr bwMode="auto">
          <a:xfrm>
            <a:off x="8876526" y="5775043"/>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1" name="Oval 20">
            <a:extLst>
              <a:ext uri="{FF2B5EF4-FFF2-40B4-BE49-F238E27FC236}">
                <a16:creationId xmlns:a16="http://schemas.microsoft.com/office/drawing/2014/main" id="{9BBCC538-A3D3-452B-9137-20BC3812EB37}"/>
              </a:ext>
            </a:extLst>
          </p:cNvPr>
          <p:cNvSpPr>
            <a:spLocks noChangeArrowheads="1"/>
          </p:cNvSpPr>
          <p:nvPr/>
        </p:nvSpPr>
        <p:spPr bwMode="auto">
          <a:xfrm>
            <a:off x="8550030" y="5740399"/>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2" name="Oval 21">
            <a:extLst>
              <a:ext uri="{FF2B5EF4-FFF2-40B4-BE49-F238E27FC236}">
                <a16:creationId xmlns:a16="http://schemas.microsoft.com/office/drawing/2014/main" id="{96879B5C-CB40-4FC3-8AED-5A6B156ECD8F}"/>
              </a:ext>
            </a:extLst>
          </p:cNvPr>
          <p:cNvSpPr>
            <a:spLocks noChangeArrowheads="1"/>
          </p:cNvSpPr>
          <p:nvPr/>
        </p:nvSpPr>
        <p:spPr bwMode="auto">
          <a:xfrm>
            <a:off x="9336509" y="5783004"/>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3" name="Oval 22">
            <a:extLst>
              <a:ext uri="{FF2B5EF4-FFF2-40B4-BE49-F238E27FC236}">
                <a16:creationId xmlns:a16="http://schemas.microsoft.com/office/drawing/2014/main" id="{6FA9F933-A7A9-4295-8126-BD06B47604F3}"/>
              </a:ext>
            </a:extLst>
          </p:cNvPr>
          <p:cNvSpPr>
            <a:spLocks noChangeArrowheads="1"/>
          </p:cNvSpPr>
          <p:nvPr/>
        </p:nvSpPr>
        <p:spPr bwMode="auto">
          <a:xfrm>
            <a:off x="9309473" y="5757228"/>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4" name="Oval 23">
            <a:extLst>
              <a:ext uri="{FF2B5EF4-FFF2-40B4-BE49-F238E27FC236}">
                <a16:creationId xmlns:a16="http://schemas.microsoft.com/office/drawing/2014/main" id="{813FA431-E052-4762-95D7-6D06EA015EBB}"/>
              </a:ext>
            </a:extLst>
          </p:cNvPr>
          <p:cNvSpPr>
            <a:spLocks noChangeArrowheads="1"/>
          </p:cNvSpPr>
          <p:nvPr/>
        </p:nvSpPr>
        <p:spPr bwMode="auto">
          <a:xfrm>
            <a:off x="8789712" y="5753287"/>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5" name="Oval 24">
            <a:extLst>
              <a:ext uri="{FF2B5EF4-FFF2-40B4-BE49-F238E27FC236}">
                <a16:creationId xmlns:a16="http://schemas.microsoft.com/office/drawing/2014/main" id="{D17A95BD-5DB7-42D7-A750-8EA33F2F852E}"/>
              </a:ext>
            </a:extLst>
          </p:cNvPr>
          <p:cNvSpPr>
            <a:spLocks noChangeArrowheads="1"/>
          </p:cNvSpPr>
          <p:nvPr/>
        </p:nvSpPr>
        <p:spPr bwMode="auto">
          <a:xfrm>
            <a:off x="8998899" y="5772088"/>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6" name="Oval 25">
            <a:extLst>
              <a:ext uri="{FF2B5EF4-FFF2-40B4-BE49-F238E27FC236}">
                <a16:creationId xmlns:a16="http://schemas.microsoft.com/office/drawing/2014/main" id="{C446C61C-57A2-4879-AFE8-59555A1B145A}"/>
              </a:ext>
            </a:extLst>
          </p:cNvPr>
          <p:cNvSpPr>
            <a:spLocks noChangeArrowheads="1"/>
          </p:cNvSpPr>
          <p:nvPr/>
        </p:nvSpPr>
        <p:spPr bwMode="auto">
          <a:xfrm>
            <a:off x="8642481" y="5799677"/>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7" name="Oval 26">
            <a:extLst>
              <a:ext uri="{FF2B5EF4-FFF2-40B4-BE49-F238E27FC236}">
                <a16:creationId xmlns:a16="http://schemas.microsoft.com/office/drawing/2014/main" id="{B0437C60-17CE-419F-93C6-68EEB4AA4B0E}"/>
              </a:ext>
            </a:extLst>
          </p:cNvPr>
          <p:cNvSpPr>
            <a:spLocks noChangeArrowheads="1"/>
          </p:cNvSpPr>
          <p:nvPr/>
        </p:nvSpPr>
        <p:spPr bwMode="auto">
          <a:xfrm>
            <a:off x="8777099" y="5809452"/>
            <a:ext cx="65494"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8" name="Oval 27">
            <a:extLst>
              <a:ext uri="{FF2B5EF4-FFF2-40B4-BE49-F238E27FC236}">
                <a16:creationId xmlns:a16="http://schemas.microsoft.com/office/drawing/2014/main" id="{E05E5038-4332-4CC3-B4B3-F71426B0A260}"/>
              </a:ext>
            </a:extLst>
          </p:cNvPr>
          <p:cNvSpPr>
            <a:spLocks noChangeArrowheads="1"/>
          </p:cNvSpPr>
          <p:nvPr/>
        </p:nvSpPr>
        <p:spPr bwMode="auto">
          <a:xfrm>
            <a:off x="9134053" y="5779063"/>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9" name="Oval 28">
            <a:extLst>
              <a:ext uri="{FF2B5EF4-FFF2-40B4-BE49-F238E27FC236}">
                <a16:creationId xmlns:a16="http://schemas.microsoft.com/office/drawing/2014/main" id="{59880004-14D0-42F8-9066-B863A1247CE9}"/>
              </a:ext>
            </a:extLst>
          </p:cNvPr>
          <p:cNvSpPr>
            <a:spLocks noChangeArrowheads="1"/>
          </p:cNvSpPr>
          <p:nvPr/>
        </p:nvSpPr>
        <p:spPr bwMode="auto">
          <a:xfrm>
            <a:off x="9084181" y="5809452"/>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0" name="Oval 29">
            <a:extLst>
              <a:ext uri="{FF2B5EF4-FFF2-40B4-BE49-F238E27FC236}">
                <a16:creationId xmlns:a16="http://schemas.microsoft.com/office/drawing/2014/main" id="{D58496B8-105B-4229-8645-519475E923A5}"/>
              </a:ext>
            </a:extLst>
          </p:cNvPr>
          <p:cNvSpPr>
            <a:spLocks noChangeArrowheads="1"/>
          </p:cNvSpPr>
          <p:nvPr/>
        </p:nvSpPr>
        <p:spPr bwMode="auto">
          <a:xfrm>
            <a:off x="8830774" y="5828251"/>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1" name="Oval 30">
            <a:extLst>
              <a:ext uri="{FF2B5EF4-FFF2-40B4-BE49-F238E27FC236}">
                <a16:creationId xmlns:a16="http://schemas.microsoft.com/office/drawing/2014/main" id="{219F3065-D8C9-4536-AE05-9A50206F6E41}"/>
              </a:ext>
            </a:extLst>
          </p:cNvPr>
          <p:cNvSpPr>
            <a:spLocks noChangeArrowheads="1"/>
          </p:cNvSpPr>
          <p:nvPr/>
        </p:nvSpPr>
        <p:spPr bwMode="auto">
          <a:xfrm>
            <a:off x="9174426" y="5764047"/>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2" name="Oval 31">
            <a:extLst>
              <a:ext uri="{FF2B5EF4-FFF2-40B4-BE49-F238E27FC236}">
                <a16:creationId xmlns:a16="http://schemas.microsoft.com/office/drawing/2014/main" id="{E867347C-67E8-43B7-8001-29B5611A724A}"/>
              </a:ext>
            </a:extLst>
          </p:cNvPr>
          <p:cNvSpPr>
            <a:spLocks noChangeArrowheads="1"/>
          </p:cNvSpPr>
          <p:nvPr/>
        </p:nvSpPr>
        <p:spPr bwMode="auto">
          <a:xfrm>
            <a:off x="8676421" y="5773072"/>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3" name="Oval 32">
            <a:extLst>
              <a:ext uri="{FF2B5EF4-FFF2-40B4-BE49-F238E27FC236}">
                <a16:creationId xmlns:a16="http://schemas.microsoft.com/office/drawing/2014/main" id="{972245AA-50CD-4058-B1BE-5836200B5C72}"/>
              </a:ext>
            </a:extLst>
          </p:cNvPr>
          <p:cNvSpPr>
            <a:spLocks noChangeArrowheads="1"/>
          </p:cNvSpPr>
          <p:nvPr/>
        </p:nvSpPr>
        <p:spPr bwMode="auto">
          <a:xfrm>
            <a:off x="8935740" y="5757228"/>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 name="Oval 33">
            <a:extLst>
              <a:ext uri="{FF2B5EF4-FFF2-40B4-BE49-F238E27FC236}">
                <a16:creationId xmlns:a16="http://schemas.microsoft.com/office/drawing/2014/main" id="{1F15A098-639C-44E3-A16A-42E4C2916C04}"/>
              </a:ext>
            </a:extLst>
          </p:cNvPr>
          <p:cNvSpPr>
            <a:spLocks noChangeArrowheads="1"/>
          </p:cNvSpPr>
          <p:nvPr/>
        </p:nvSpPr>
        <p:spPr bwMode="auto">
          <a:xfrm>
            <a:off x="9284379" y="5705005"/>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5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5" name="Block Arc 34">
            <a:extLst>
              <a:ext uri="{FF2B5EF4-FFF2-40B4-BE49-F238E27FC236}">
                <a16:creationId xmlns:a16="http://schemas.microsoft.com/office/drawing/2014/main" id="{18C476C1-97E7-49B3-8181-62A69CE0F99F}"/>
              </a:ext>
            </a:extLst>
          </p:cNvPr>
          <p:cNvSpPr/>
          <p:nvPr/>
        </p:nvSpPr>
        <p:spPr bwMode="auto">
          <a:xfrm rot="16200000">
            <a:off x="2222884" y="3151486"/>
            <a:ext cx="648504" cy="528727"/>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36" name="Block Arc 35">
            <a:extLst>
              <a:ext uri="{FF2B5EF4-FFF2-40B4-BE49-F238E27FC236}">
                <a16:creationId xmlns:a16="http://schemas.microsoft.com/office/drawing/2014/main" id="{55978A33-31C0-4A63-AEF6-8E6DB0890E29}"/>
              </a:ext>
            </a:extLst>
          </p:cNvPr>
          <p:cNvSpPr/>
          <p:nvPr/>
        </p:nvSpPr>
        <p:spPr bwMode="auto">
          <a:xfrm rot="16200000">
            <a:off x="8509952" y="3164637"/>
            <a:ext cx="648504" cy="528727"/>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37" name="Block Arc 36">
            <a:extLst>
              <a:ext uri="{FF2B5EF4-FFF2-40B4-BE49-F238E27FC236}">
                <a16:creationId xmlns:a16="http://schemas.microsoft.com/office/drawing/2014/main" id="{A591E695-A8BB-40BF-9A0F-A0244B543501}"/>
              </a:ext>
            </a:extLst>
          </p:cNvPr>
          <p:cNvSpPr/>
          <p:nvPr/>
        </p:nvSpPr>
        <p:spPr bwMode="auto">
          <a:xfrm rot="16200000" flipV="1">
            <a:off x="2497930" y="3146138"/>
            <a:ext cx="648504" cy="555050"/>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38" name="Block Arc 37">
            <a:extLst>
              <a:ext uri="{FF2B5EF4-FFF2-40B4-BE49-F238E27FC236}">
                <a16:creationId xmlns:a16="http://schemas.microsoft.com/office/drawing/2014/main" id="{2AEBEAD2-C448-4AE9-BA47-46A142099FE0}"/>
              </a:ext>
            </a:extLst>
          </p:cNvPr>
          <p:cNvSpPr/>
          <p:nvPr/>
        </p:nvSpPr>
        <p:spPr bwMode="auto">
          <a:xfrm rot="16200000" flipV="1">
            <a:off x="8778071" y="3150955"/>
            <a:ext cx="648504" cy="555050"/>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cxnSp>
        <p:nvCxnSpPr>
          <p:cNvPr id="40" name="Straight Arrow Connector 39">
            <a:extLst>
              <a:ext uri="{FF2B5EF4-FFF2-40B4-BE49-F238E27FC236}">
                <a16:creationId xmlns:a16="http://schemas.microsoft.com/office/drawing/2014/main" id="{10BE7DF5-F9CB-459B-9B44-2680DD65CE6F}"/>
              </a:ext>
            </a:extLst>
          </p:cNvPr>
          <p:cNvCxnSpPr>
            <a:cxnSpLocks/>
          </p:cNvCxnSpPr>
          <p:nvPr/>
        </p:nvCxnSpPr>
        <p:spPr>
          <a:xfrm flipH="1">
            <a:off x="9362949" y="5017477"/>
            <a:ext cx="932646" cy="846993"/>
          </a:xfrm>
          <a:prstGeom prst="straightConnector1">
            <a:avLst/>
          </a:prstGeom>
          <a:noFill/>
          <a:ln w="9525" cap="rnd" cmpd="sng" algn="ctr">
            <a:solidFill>
              <a:sysClr val="windowText" lastClr="000000"/>
            </a:solidFill>
            <a:prstDash val="solid"/>
            <a:tailEnd type="triangle"/>
          </a:ln>
          <a:effectLst/>
        </p:spPr>
      </p:cxnSp>
      <p:sp>
        <p:nvSpPr>
          <p:cNvPr id="6" name="TextBox 5">
            <a:extLst>
              <a:ext uri="{FF2B5EF4-FFF2-40B4-BE49-F238E27FC236}">
                <a16:creationId xmlns:a16="http://schemas.microsoft.com/office/drawing/2014/main" id="{A1CBF0BF-EF40-49AA-B5BC-1A3B206A6B42}"/>
              </a:ext>
            </a:extLst>
          </p:cNvPr>
          <p:cNvSpPr txBox="1"/>
          <p:nvPr/>
        </p:nvSpPr>
        <p:spPr>
          <a:xfrm>
            <a:off x="10316986" y="4694311"/>
            <a:ext cx="1298010" cy="646331"/>
          </a:xfrm>
          <a:prstGeom prst="rect">
            <a:avLst/>
          </a:prstGeom>
          <a:noFill/>
        </p:spPr>
        <p:txBody>
          <a:bodyPr wrap="square" rtlCol="0">
            <a:spAutoFit/>
          </a:bodyPr>
          <a:lstStyle/>
          <a:p>
            <a:r>
              <a:rPr lang="en-US" sz="1200" dirty="0"/>
              <a:t>Dry-chem treats from the bottom up</a:t>
            </a:r>
          </a:p>
        </p:txBody>
      </p:sp>
    </p:spTree>
    <p:extLst>
      <p:ext uri="{BB962C8B-B14F-4D97-AF65-F5344CB8AC3E}">
        <p14:creationId xmlns:p14="http://schemas.microsoft.com/office/powerpoint/2010/main" val="30534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2.22222E-6 L 0.00273 0.25741 " pathEditMode="relative" rAng="0" ptsTypes="AA">
                                      <p:cBhvr>
                                        <p:cTn id="6" dur="2000" fill="hold"/>
                                        <p:tgtEl>
                                          <p:spTgt spid="72"/>
                                        </p:tgtEl>
                                        <p:attrNameLst>
                                          <p:attrName>ppt_x</p:attrName>
                                          <p:attrName>ppt_y</p:attrName>
                                        </p:attrNameLst>
                                      </p:cBhvr>
                                      <p:rCtr x="130" y="12870"/>
                                    </p:animMotion>
                                  </p:childTnLst>
                                </p:cTn>
                              </p:par>
                              <p:par>
                                <p:cTn id="7" presetID="42" presetClass="path" presetSubtype="0" accel="50000" decel="50000" fill="hold" grpId="0" nodeType="withEffect">
                                  <p:stCondLst>
                                    <p:cond delay="0"/>
                                  </p:stCondLst>
                                  <p:childTnLst>
                                    <p:animMotion origin="layout" path="M 4.16667E-7 -4.07407E-6 L -0.00391 0.30047 " pathEditMode="relative" rAng="0" ptsTypes="AA">
                                      <p:cBhvr>
                                        <p:cTn id="8" dur="2000" fill="hold"/>
                                        <p:tgtEl>
                                          <p:spTgt spid="89"/>
                                        </p:tgtEl>
                                        <p:attrNameLst>
                                          <p:attrName>ppt_x</p:attrName>
                                          <p:attrName>ppt_y</p:attrName>
                                        </p:attrNameLst>
                                      </p:cBhvr>
                                      <p:rCtr x="-195" y="15023"/>
                                    </p:animMotion>
                                  </p:childTnLst>
                                </p:cTn>
                              </p:par>
                              <p:par>
                                <p:cTn id="9" presetID="42" presetClass="path" presetSubtype="0" accel="50000" decel="50000" fill="hold" grpId="0" nodeType="withEffect">
                                  <p:stCondLst>
                                    <p:cond delay="0"/>
                                  </p:stCondLst>
                                  <p:childTnLst>
                                    <p:animMotion origin="layout" path="M 6.25E-7 -1.11111E-6 L 0.00352 0.25255 " pathEditMode="relative" rAng="0" ptsTypes="AA">
                                      <p:cBhvr>
                                        <p:cTn id="10" dur="2000" fill="hold"/>
                                        <p:tgtEl>
                                          <p:spTgt spid="88"/>
                                        </p:tgtEl>
                                        <p:attrNameLst>
                                          <p:attrName>ppt_x</p:attrName>
                                          <p:attrName>ppt_y</p:attrName>
                                        </p:attrNameLst>
                                      </p:cBhvr>
                                      <p:rCtr x="169" y="12616"/>
                                    </p:animMotion>
                                  </p:childTnLst>
                                </p:cTn>
                              </p:par>
                              <p:par>
                                <p:cTn id="11" presetID="42" presetClass="path" presetSubtype="0" accel="50000" decel="50000" fill="hold" grpId="0" nodeType="withEffect">
                                  <p:stCondLst>
                                    <p:cond delay="0"/>
                                  </p:stCondLst>
                                  <p:childTnLst>
                                    <p:animMotion origin="layout" path="M 1.25E-6 7.40741E-7 L 0.00351 0.28935 " pathEditMode="relative" rAng="0" ptsTypes="AA">
                                      <p:cBhvr>
                                        <p:cTn id="12" dur="2000" fill="hold"/>
                                        <p:tgtEl>
                                          <p:spTgt spid="90"/>
                                        </p:tgtEl>
                                        <p:attrNameLst>
                                          <p:attrName>ppt_x</p:attrName>
                                          <p:attrName>ppt_y</p:attrName>
                                        </p:attrNameLst>
                                      </p:cBhvr>
                                      <p:rCtr x="169" y="14468"/>
                                    </p:animMotion>
                                  </p:childTnLst>
                                </p:cTn>
                              </p:par>
                              <p:par>
                                <p:cTn id="13" presetID="42" presetClass="path" presetSubtype="0" accel="50000" decel="50000" fill="hold" grpId="0" nodeType="withEffect">
                                  <p:stCondLst>
                                    <p:cond delay="0"/>
                                  </p:stCondLst>
                                  <p:childTnLst>
                                    <p:animMotion origin="layout" path="M -4.58333E-6 2.59259E-6 L -0.01106 0.24815 " pathEditMode="relative" rAng="0" ptsTypes="AA">
                                      <p:cBhvr>
                                        <p:cTn id="14" dur="2000" fill="hold"/>
                                        <p:tgtEl>
                                          <p:spTgt spid="91"/>
                                        </p:tgtEl>
                                        <p:attrNameLst>
                                          <p:attrName>ppt_x</p:attrName>
                                          <p:attrName>ppt_y</p:attrName>
                                        </p:attrNameLst>
                                      </p:cBhvr>
                                      <p:rCtr x="-560" y="12407"/>
                                    </p:animMotion>
                                  </p:childTnLst>
                                </p:cTn>
                              </p:par>
                              <p:par>
                                <p:cTn id="15" presetID="42" presetClass="path" presetSubtype="0" accel="50000" decel="50000" fill="hold" grpId="0" nodeType="withEffect">
                                  <p:stCondLst>
                                    <p:cond delay="0"/>
                                  </p:stCondLst>
                                  <p:childTnLst>
                                    <p:animMotion origin="layout" path="M 0.00521 -0.0037 L -0.00234 0.27246 " pathEditMode="relative" rAng="0" ptsTypes="AA">
                                      <p:cBhvr>
                                        <p:cTn id="16" dur="2000" fill="hold"/>
                                        <p:tgtEl>
                                          <p:spTgt spid="92"/>
                                        </p:tgtEl>
                                        <p:attrNameLst>
                                          <p:attrName>ppt_x</p:attrName>
                                          <p:attrName>ppt_y</p:attrName>
                                        </p:attrNameLst>
                                      </p:cBhvr>
                                      <p:rCtr x="-378" y="13796"/>
                                    </p:animMotion>
                                  </p:childTnLst>
                                </p:cTn>
                              </p:par>
                              <p:par>
                                <p:cTn id="17" presetID="42" presetClass="path" presetSubtype="0" accel="50000" decel="50000" fill="hold" grpId="0" nodeType="withEffect">
                                  <p:stCondLst>
                                    <p:cond delay="0"/>
                                  </p:stCondLst>
                                  <p:childTnLst>
                                    <p:animMotion origin="layout" path="M 2.5E-6 5.55112E-17 L 0.00469 0.15856 " pathEditMode="relative" rAng="0" ptsTypes="AA">
                                      <p:cBhvr>
                                        <p:cTn id="18" dur="2000" fill="hold"/>
                                        <p:tgtEl>
                                          <p:spTgt spid="93"/>
                                        </p:tgtEl>
                                        <p:attrNameLst>
                                          <p:attrName>ppt_x</p:attrName>
                                          <p:attrName>ppt_y</p:attrName>
                                        </p:attrNameLst>
                                      </p:cBhvr>
                                      <p:rCtr x="234" y="7917"/>
                                    </p:animMotion>
                                  </p:childTnLst>
                                </p:cTn>
                              </p:par>
                              <p:par>
                                <p:cTn id="19" presetID="42" presetClass="path" presetSubtype="0" accel="50000" decel="50000" fill="hold" grpId="0" nodeType="withEffect">
                                  <p:stCondLst>
                                    <p:cond delay="0"/>
                                  </p:stCondLst>
                                  <p:childTnLst>
                                    <p:animMotion origin="layout" path="M -3.75E-6 7.40741E-7 L -0.00026 0.30787 " pathEditMode="relative" rAng="0" ptsTypes="AA">
                                      <p:cBhvr>
                                        <p:cTn id="20" dur="2000" fill="hold"/>
                                        <p:tgtEl>
                                          <p:spTgt spid="94"/>
                                        </p:tgtEl>
                                        <p:attrNameLst>
                                          <p:attrName>ppt_x</p:attrName>
                                          <p:attrName>ppt_y</p:attrName>
                                        </p:attrNameLst>
                                      </p:cBhvr>
                                      <p:rCtr x="-13" y="15394"/>
                                    </p:animMotion>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72"/>
                                        </p:tgtEl>
                                        <p:attrNameLst>
                                          <p:attrName>style.opacity</p:attrName>
                                        </p:attrNameLst>
                                      </p:cBhvr>
                                      <p:to>
                                        <p:strVal val="0.5"/>
                                      </p:to>
                                    </p:set>
                                    <p:animEffect filter="image" prLst="opacity: 0.5">
                                      <p:cBhvr rctx="IE">
                                        <p:cTn id="25" dur="indefinite"/>
                                        <p:tgtEl>
                                          <p:spTgt spid="72"/>
                                        </p:tgtEl>
                                      </p:cBhvr>
                                    </p:animEffect>
                                  </p:childTnLst>
                                </p:cTn>
                              </p:par>
                              <p:par>
                                <p:cTn id="26" presetID="9" presetClass="emph" presetSubtype="0" grpId="1" nodeType="withEffect">
                                  <p:stCondLst>
                                    <p:cond delay="0"/>
                                  </p:stCondLst>
                                  <p:childTnLst>
                                    <p:set>
                                      <p:cBhvr>
                                        <p:cTn id="27" dur="indefinite"/>
                                        <p:tgtEl>
                                          <p:spTgt spid="88"/>
                                        </p:tgtEl>
                                        <p:attrNameLst>
                                          <p:attrName>style.opacity</p:attrName>
                                        </p:attrNameLst>
                                      </p:cBhvr>
                                      <p:to>
                                        <p:strVal val="0.5"/>
                                      </p:to>
                                    </p:set>
                                    <p:animEffect filter="image" prLst="opacity: 0.5">
                                      <p:cBhvr rctx="IE">
                                        <p:cTn id="28" dur="indefinite"/>
                                        <p:tgtEl>
                                          <p:spTgt spid="88"/>
                                        </p:tgtEl>
                                      </p:cBhvr>
                                    </p:animEffect>
                                  </p:childTnLst>
                                </p:cTn>
                              </p:par>
                              <p:par>
                                <p:cTn id="29" presetID="9" presetClass="emph" presetSubtype="0" grpId="1" nodeType="withEffect">
                                  <p:stCondLst>
                                    <p:cond delay="0"/>
                                  </p:stCondLst>
                                  <p:childTnLst>
                                    <p:set>
                                      <p:cBhvr>
                                        <p:cTn id="30" dur="indefinite"/>
                                        <p:tgtEl>
                                          <p:spTgt spid="89"/>
                                        </p:tgtEl>
                                        <p:attrNameLst>
                                          <p:attrName>style.opacity</p:attrName>
                                        </p:attrNameLst>
                                      </p:cBhvr>
                                      <p:to>
                                        <p:strVal val="0.5"/>
                                      </p:to>
                                    </p:set>
                                    <p:animEffect filter="image" prLst="opacity: 0.5">
                                      <p:cBhvr rctx="IE">
                                        <p:cTn id="31" dur="indefinite"/>
                                        <p:tgtEl>
                                          <p:spTgt spid="89"/>
                                        </p:tgtEl>
                                      </p:cBhvr>
                                    </p:animEffect>
                                  </p:childTnLst>
                                </p:cTn>
                              </p:par>
                              <p:par>
                                <p:cTn id="32" presetID="9" presetClass="emph" presetSubtype="0" grpId="1" nodeType="withEffect">
                                  <p:stCondLst>
                                    <p:cond delay="0"/>
                                  </p:stCondLst>
                                  <p:childTnLst>
                                    <p:set>
                                      <p:cBhvr>
                                        <p:cTn id="33" dur="indefinite"/>
                                        <p:tgtEl>
                                          <p:spTgt spid="90"/>
                                        </p:tgtEl>
                                        <p:attrNameLst>
                                          <p:attrName>style.opacity</p:attrName>
                                        </p:attrNameLst>
                                      </p:cBhvr>
                                      <p:to>
                                        <p:strVal val="0.5"/>
                                      </p:to>
                                    </p:set>
                                    <p:animEffect filter="image" prLst="opacity: 0.5">
                                      <p:cBhvr rctx="IE">
                                        <p:cTn id="34" dur="indefinite"/>
                                        <p:tgtEl>
                                          <p:spTgt spid="90"/>
                                        </p:tgtEl>
                                      </p:cBhvr>
                                    </p:animEffect>
                                  </p:childTnLst>
                                </p:cTn>
                              </p:par>
                              <p:par>
                                <p:cTn id="35" presetID="9" presetClass="emph" presetSubtype="0" grpId="1" nodeType="withEffect">
                                  <p:stCondLst>
                                    <p:cond delay="0"/>
                                  </p:stCondLst>
                                  <p:childTnLst>
                                    <p:set>
                                      <p:cBhvr>
                                        <p:cTn id="36" dur="indefinite"/>
                                        <p:tgtEl>
                                          <p:spTgt spid="91"/>
                                        </p:tgtEl>
                                        <p:attrNameLst>
                                          <p:attrName>style.opacity</p:attrName>
                                        </p:attrNameLst>
                                      </p:cBhvr>
                                      <p:to>
                                        <p:strVal val="0.5"/>
                                      </p:to>
                                    </p:set>
                                    <p:animEffect filter="image" prLst="opacity: 0.5">
                                      <p:cBhvr rctx="IE">
                                        <p:cTn id="37" dur="indefinite"/>
                                        <p:tgtEl>
                                          <p:spTgt spid="91"/>
                                        </p:tgtEl>
                                      </p:cBhvr>
                                    </p:animEffect>
                                  </p:childTnLst>
                                </p:cTn>
                              </p:par>
                              <p:par>
                                <p:cTn id="38" presetID="9" presetClass="emph" presetSubtype="0" grpId="1" nodeType="withEffect">
                                  <p:stCondLst>
                                    <p:cond delay="0"/>
                                  </p:stCondLst>
                                  <p:childTnLst>
                                    <p:set>
                                      <p:cBhvr>
                                        <p:cTn id="39" dur="indefinite"/>
                                        <p:tgtEl>
                                          <p:spTgt spid="92"/>
                                        </p:tgtEl>
                                        <p:attrNameLst>
                                          <p:attrName>style.opacity</p:attrName>
                                        </p:attrNameLst>
                                      </p:cBhvr>
                                      <p:to>
                                        <p:strVal val="0.5"/>
                                      </p:to>
                                    </p:set>
                                    <p:animEffect filter="image" prLst="opacity: 0.5">
                                      <p:cBhvr rctx="IE">
                                        <p:cTn id="40" dur="indefinite"/>
                                        <p:tgtEl>
                                          <p:spTgt spid="92"/>
                                        </p:tgtEl>
                                      </p:cBhvr>
                                    </p:animEffect>
                                  </p:childTnLst>
                                </p:cTn>
                              </p:par>
                              <p:par>
                                <p:cTn id="41" presetID="9" presetClass="emph" presetSubtype="0" grpId="1" nodeType="withEffect">
                                  <p:stCondLst>
                                    <p:cond delay="0"/>
                                  </p:stCondLst>
                                  <p:childTnLst>
                                    <p:set>
                                      <p:cBhvr>
                                        <p:cTn id="42" dur="indefinite"/>
                                        <p:tgtEl>
                                          <p:spTgt spid="93"/>
                                        </p:tgtEl>
                                        <p:attrNameLst>
                                          <p:attrName>style.opacity</p:attrName>
                                        </p:attrNameLst>
                                      </p:cBhvr>
                                      <p:to>
                                        <p:strVal val="0.5"/>
                                      </p:to>
                                    </p:set>
                                    <p:animEffect filter="image" prLst="opacity: 0.5">
                                      <p:cBhvr rctx="IE">
                                        <p:cTn id="43" dur="indefinite"/>
                                        <p:tgtEl>
                                          <p:spTgt spid="93"/>
                                        </p:tgtEl>
                                      </p:cBhvr>
                                    </p:animEffect>
                                  </p:childTnLst>
                                </p:cTn>
                              </p:par>
                              <p:par>
                                <p:cTn id="44" presetID="9" presetClass="emph" presetSubtype="0" grpId="1" nodeType="withEffect">
                                  <p:stCondLst>
                                    <p:cond delay="0"/>
                                  </p:stCondLst>
                                  <p:childTnLst>
                                    <p:set>
                                      <p:cBhvr>
                                        <p:cTn id="45" dur="indefinite"/>
                                        <p:tgtEl>
                                          <p:spTgt spid="94"/>
                                        </p:tgtEl>
                                        <p:attrNameLst>
                                          <p:attrName>style.opacity</p:attrName>
                                        </p:attrNameLst>
                                      </p:cBhvr>
                                      <p:to>
                                        <p:strVal val="0.5"/>
                                      </p:to>
                                    </p:set>
                                    <p:animEffect filter="image" prLst="opacity: 0.5">
                                      <p:cBhvr rctx="IE">
                                        <p:cTn id="46" dur="indefinite"/>
                                        <p:tgtEl>
                                          <p:spTgt spid="94"/>
                                        </p:tgtEl>
                                      </p:cBhvr>
                                    </p:animEffect>
                                  </p:childTnLst>
                                </p:cTn>
                              </p:par>
                              <p:par>
                                <p:cTn id="47" presetID="42" presetClass="path" presetSubtype="0" accel="50000" decel="50000" fill="hold" grpId="0" nodeType="withEffect">
                                  <p:stCondLst>
                                    <p:cond delay="0"/>
                                  </p:stCondLst>
                                  <p:childTnLst>
                                    <p:animMotion origin="layout" path="M -0.05743 -0.52754 L -0.06211 0.01019 " pathEditMode="relative" rAng="0" ptsTypes="AA">
                                      <p:cBhvr>
                                        <p:cTn id="48" dur="4000" fill="hold"/>
                                        <p:tgtEl>
                                          <p:spTgt spid="23"/>
                                        </p:tgtEl>
                                        <p:attrNameLst>
                                          <p:attrName>ppt_x</p:attrName>
                                          <p:attrName>ppt_y</p:attrName>
                                        </p:attrNameLst>
                                      </p:cBhvr>
                                      <p:rCtr x="-234" y="26875"/>
                                    </p:animMotion>
                                  </p:childTnLst>
                                </p:cTn>
                              </p:par>
                              <p:par>
                                <p:cTn id="49" presetID="42" presetClass="path" presetSubtype="0" accel="50000" decel="50000" fill="hold" grpId="0" nodeType="withEffect">
                                  <p:stCondLst>
                                    <p:cond delay="0"/>
                                  </p:stCondLst>
                                  <p:childTnLst>
                                    <p:animMotion origin="layout" path="M 0.03867 -0.5331 L 0.04349 -0.00139 " pathEditMode="relative" rAng="0" ptsTypes="AA">
                                      <p:cBhvr>
                                        <p:cTn id="50" dur="4000" fill="hold"/>
                                        <p:tgtEl>
                                          <p:spTgt spid="24"/>
                                        </p:tgtEl>
                                        <p:attrNameLst>
                                          <p:attrName>ppt_x</p:attrName>
                                          <p:attrName>ppt_y</p:attrName>
                                        </p:attrNameLst>
                                      </p:cBhvr>
                                      <p:rCtr x="234" y="26574"/>
                                    </p:animMotion>
                                  </p:childTnLst>
                                </p:cTn>
                              </p:par>
                              <p:par>
                                <p:cTn id="51" presetID="42" presetClass="path" presetSubtype="0" accel="50000" decel="50000" fill="hold" grpId="0" nodeType="withEffect">
                                  <p:stCondLst>
                                    <p:cond delay="0"/>
                                  </p:stCondLst>
                                  <p:childTnLst>
                                    <p:animMotion origin="layout" path="M -0.01901 -0.53634 L 1.45833E-6 3.7037E-7 " pathEditMode="relative" rAng="0" ptsTypes="AA">
                                      <p:cBhvr>
                                        <p:cTn id="52" dur="4000" fill="hold"/>
                                        <p:tgtEl>
                                          <p:spTgt spid="20"/>
                                        </p:tgtEl>
                                        <p:attrNameLst>
                                          <p:attrName>ppt_x</p:attrName>
                                          <p:attrName>ppt_y</p:attrName>
                                        </p:attrNameLst>
                                      </p:cBhvr>
                                      <p:rCtr x="951" y="26806"/>
                                    </p:animMotion>
                                  </p:childTnLst>
                                </p:cTn>
                              </p:par>
                              <p:par>
                                <p:cTn id="53" presetID="42" presetClass="path" presetSubtype="0" accel="50000" decel="50000" fill="hold" grpId="0" nodeType="withEffect">
                                  <p:stCondLst>
                                    <p:cond delay="0"/>
                                  </p:stCondLst>
                                  <p:childTnLst>
                                    <p:animMotion origin="layout" path="M 0.01224 -0.5382 L -4.58333E-6 3.33333E-6 " pathEditMode="relative" rAng="0" ptsTypes="AA">
                                      <p:cBhvr>
                                        <p:cTn id="54" dur="4000" fill="hold"/>
                                        <p:tgtEl>
                                          <p:spTgt spid="25"/>
                                        </p:tgtEl>
                                        <p:attrNameLst>
                                          <p:attrName>ppt_x</p:attrName>
                                          <p:attrName>ppt_y</p:attrName>
                                        </p:attrNameLst>
                                      </p:cBhvr>
                                      <p:rCtr x="-612" y="26898"/>
                                    </p:animMotion>
                                  </p:childTnLst>
                                </p:cTn>
                              </p:par>
                              <p:par>
                                <p:cTn id="55" presetID="42" presetClass="path" presetSubtype="0" accel="50000" decel="50000" fill="hold" grpId="0" nodeType="withEffect">
                                  <p:stCondLst>
                                    <p:cond delay="0"/>
                                  </p:stCondLst>
                                  <p:childTnLst>
                                    <p:animMotion origin="layout" path="M -0.02578 -0.5375 L 1.04167E-6 2.96296E-6 " pathEditMode="relative" rAng="0" ptsTypes="AA">
                                      <p:cBhvr>
                                        <p:cTn id="56" dur="4000" fill="hold"/>
                                        <p:tgtEl>
                                          <p:spTgt spid="22"/>
                                        </p:tgtEl>
                                        <p:attrNameLst>
                                          <p:attrName>ppt_x</p:attrName>
                                          <p:attrName>ppt_y</p:attrName>
                                        </p:attrNameLst>
                                      </p:cBhvr>
                                      <p:rCtr x="1289" y="26875"/>
                                    </p:animMotion>
                                  </p:childTnLst>
                                </p:cTn>
                              </p:par>
                              <p:par>
                                <p:cTn id="57" presetID="42" presetClass="path" presetSubtype="0" accel="50000" decel="50000" fill="hold" grpId="0" nodeType="withEffect">
                                  <p:stCondLst>
                                    <p:cond delay="0"/>
                                  </p:stCondLst>
                                  <p:childTnLst>
                                    <p:animMotion origin="layout" path="M 0.0112 -0.53981 L 2.08333E-6 -1.85185E-6 " pathEditMode="relative" rAng="0" ptsTypes="AA">
                                      <p:cBhvr>
                                        <p:cTn id="58" dur="4000" fill="hold"/>
                                        <p:tgtEl>
                                          <p:spTgt spid="26"/>
                                        </p:tgtEl>
                                        <p:attrNameLst>
                                          <p:attrName>ppt_x</p:attrName>
                                          <p:attrName>ppt_y</p:attrName>
                                        </p:attrNameLst>
                                      </p:cBhvr>
                                      <p:rCtr x="-560" y="26991"/>
                                    </p:animMotion>
                                  </p:childTnLst>
                                </p:cTn>
                              </p:par>
                              <p:par>
                                <p:cTn id="59" presetID="42" presetClass="path" presetSubtype="0" accel="50000" decel="50000" fill="hold" grpId="0" nodeType="withEffect">
                                  <p:stCondLst>
                                    <p:cond delay="0"/>
                                  </p:stCondLst>
                                  <p:childTnLst>
                                    <p:animMotion origin="layout" path="M 0.05833 -0.53611 L 0.0582 -0.00209 " pathEditMode="relative" rAng="0" ptsTypes="AA">
                                      <p:cBhvr>
                                        <p:cTn id="60" dur="4000" fill="hold"/>
                                        <p:tgtEl>
                                          <p:spTgt spid="21"/>
                                        </p:tgtEl>
                                        <p:attrNameLst>
                                          <p:attrName>ppt_x</p:attrName>
                                          <p:attrName>ppt_y</p:attrName>
                                        </p:attrNameLst>
                                      </p:cBhvr>
                                      <p:rCtr x="-13" y="26690"/>
                                    </p:animMotion>
                                  </p:childTnLst>
                                </p:cTn>
                              </p:par>
                              <p:par>
                                <p:cTn id="61" presetID="42" presetClass="path" presetSubtype="0" accel="50000" decel="50000" fill="hold" grpId="0" nodeType="withEffect">
                                  <p:stCondLst>
                                    <p:cond delay="0"/>
                                  </p:stCondLst>
                                  <p:childTnLst>
                                    <p:animMotion origin="layout" path="M 0.03932 -0.5412 L 0.03932 0.00093 " pathEditMode="relative" rAng="0" ptsTypes="AA">
                                      <p:cBhvr>
                                        <p:cTn id="62" dur="4000" fill="hold"/>
                                        <p:tgtEl>
                                          <p:spTgt spid="27"/>
                                        </p:tgtEl>
                                        <p:attrNameLst>
                                          <p:attrName>ppt_x</p:attrName>
                                          <p:attrName>ppt_y</p:attrName>
                                        </p:attrNameLst>
                                      </p:cBhvr>
                                      <p:rCtr x="0" y="27106"/>
                                    </p:animMotion>
                                  </p:childTnLst>
                                </p:cTn>
                              </p:par>
                              <p:par>
                                <p:cTn id="63" presetID="42" presetClass="path" presetSubtype="0" accel="50000" decel="50000" fill="hold" grpId="0" nodeType="withEffect">
                                  <p:stCondLst>
                                    <p:cond delay="0"/>
                                  </p:stCondLst>
                                  <p:childTnLst>
                                    <p:animMotion origin="layout" path="M -0.00873 -0.52639 L 2.29167E-6 7.40741E-7 " pathEditMode="relative" rAng="0" ptsTypes="AA">
                                      <p:cBhvr>
                                        <p:cTn id="64" dur="4000" fill="hold"/>
                                        <p:tgtEl>
                                          <p:spTgt spid="31"/>
                                        </p:tgtEl>
                                        <p:attrNameLst>
                                          <p:attrName>ppt_x</p:attrName>
                                          <p:attrName>ppt_y</p:attrName>
                                        </p:attrNameLst>
                                      </p:cBhvr>
                                      <p:rCtr x="430" y="26319"/>
                                    </p:animMotion>
                                  </p:childTnLst>
                                </p:cTn>
                              </p:par>
                              <p:par>
                                <p:cTn id="65" presetID="42" presetClass="path" presetSubtype="0" accel="50000" decel="50000" fill="hold" grpId="0" nodeType="withEffect">
                                  <p:stCondLst>
                                    <p:cond delay="0"/>
                                  </p:stCondLst>
                                  <p:childTnLst>
                                    <p:animMotion origin="layout" path="M 0.02201 -0.53843 L 0.04792 0.00023 " pathEditMode="relative" rAng="0" ptsTypes="AA">
                                      <p:cBhvr>
                                        <p:cTn id="66" dur="4000" fill="hold"/>
                                        <p:tgtEl>
                                          <p:spTgt spid="32"/>
                                        </p:tgtEl>
                                        <p:attrNameLst>
                                          <p:attrName>ppt_x</p:attrName>
                                          <p:attrName>ppt_y</p:attrName>
                                        </p:attrNameLst>
                                      </p:cBhvr>
                                      <p:rCtr x="1289" y="26921"/>
                                    </p:animMotion>
                                  </p:childTnLst>
                                </p:cTn>
                              </p:par>
                              <p:par>
                                <p:cTn id="67" presetID="42" presetClass="path" presetSubtype="0" accel="50000" decel="50000" fill="hold" grpId="0" nodeType="withEffect">
                                  <p:stCondLst>
                                    <p:cond delay="0"/>
                                  </p:stCondLst>
                                  <p:childTnLst>
                                    <p:animMotion origin="layout" path="M -0.03932 -0.5368 L -2.5E-6 -2.59259E-6 " pathEditMode="relative" rAng="0" ptsTypes="AA">
                                      <p:cBhvr>
                                        <p:cTn id="68" dur="4000" fill="hold"/>
                                        <p:tgtEl>
                                          <p:spTgt spid="28"/>
                                        </p:tgtEl>
                                        <p:attrNameLst>
                                          <p:attrName>ppt_x</p:attrName>
                                          <p:attrName>ppt_y</p:attrName>
                                        </p:attrNameLst>
                                      </p:cBhvr>
                                      <p:rCtr x="1966" y="26829"/>
                                    </p:animMotion>
                                  </p:childTnLst>
                                </p:cTn>
                              </p:par>
                              <p:par>
                                <p:cTn id="69" presetID="42" presetClass="path" presetSubtype="0" accel="50000" decel="50000" fill="hold" grpId="0" nodeType="withEffect">
                                  <p:stCondLst>
                                    <p:cond delay="0"/>
                                  </p:stCondLst>
                                  <p:childTnLst>
                                    <p:animMotion origin="layout" path="M -0.02058 -0.52546 L 0.00104 0.01598 " pathEditMode="relative" rAng="0" ptsTypes="AA">
                                      <p:cBhvr>
                                        <p:cTn id="70" dur="4000" fill="hold"/>
                                        <p:tgtEl>
                                          <p:spTgt spid="33"/>
                                        </p:tgtEl>
                                        <p:attrNameLst>
                                          <p:attrName>ppt_x</p:attrName>
                                          <p:attrName>ppt_y</p:attrName>
                                        </p:attrNameLst>
                                      </p:cBhvr>
                                      <p:rCtr x="1081" y="27060"/>
                                    </p:animMotion>
                                  </p:childTnLst>
                                </p:cTn>
                              </p:par>
                              <p:par>
                                <p:cTn id="71" presetID="42" presetClass="path" presetSubtype="0" accel="50000" decel="50000" fill="hold" grpId="0" nodeType="withEffect">
                                  <p:stCondLst>
                                    <p:cond delay="0"/>
                                  </p:stCondLst>
                                  <p:childTnLst>
                                    <p:animMotion origin="layout" path="M 0.01302 -0.54398 L -2.70833E-6 1.48148E-6 " pathEditMode="relative" rAng="0" ptsTypes="AA">
                                      <p:cBhvr>
                                        <p:cTn id="72" dur="4000" fill="hold"/>
                                        <p:tgtEl>
                                          <p:spTgt spid="30"/>
                                        </p:tgtEl>
                                        <p:attrNameLst>
                                          <p:attrName>ppt_x</p:attrName>
                                          <p:attrName>ppt_y</p:attrName>
                                        </p:attrNameLst>
                                      </p:cBhvr>
                                      <p:rCtr x="-651" y="27199"/>
                                    </p:animMotion>
                                  </p:childTnLst>
                                </p:cTn>
                              </p:par>
                              <p:par>
                                <p:cTn id="73" presetID="42" presetClass="path" presetSubtype="0" accel="50000" decel="50000" fill="hold" grpId="0" nodeType="withEffect">
                                  <p:stCondLst>
                                    <p:cond delay="0"/>
                                  </p:stCondLst>
                                  <p:childTnLst>
                                    <p:animMotion origin="layout" path="M -0.0112 -0.52615 L -0.02604 0.02616 " pathEditMode="relative" rAng="0" ptsTypes="AA">
                                      <p:cBhvr>
                                        <p:cTn id="74" dur="4000" fill="hold"/>
                                        <p:tgtEl>
                                          <p:spTgt spid="34"/>
                                        </p:tgtEl>
                                        <p:attrNameLst>
                                          <p:attrName>ppt_x</p:attrName>
                                          <p:attrName>ppt_y</p:attrName>
                                        </p:attrNameLst>
                                      </p:cBhvr>
                                      <p:rCtr x="-742" y="27616"/>
                                    </p:animMotion>
                                  </p:childTnLst>
                                </p:cTn>
                              </p:par>
                              <p:par>
                                <p:cTn id="75" presetID="42" presetClass="path" presetSubtype="0" accel="37667" decel="62333" fill="hold" grpId="0" nodeType="withEffect">
                                  <p:stCondLst>
                                    <p:cond delay="0"/>
                                  </p:stCondLst>
                                  <p:childTnLst>
                                    <p:animMotion origin="layout" path="M -0.02566 -0.53495 L -0.04284 -0.01528 " pathEditMode="relative" rAng="0" ptsTypes="AA">
                                      <p:cBhvr>
                                        <p:cTn id="76" dur="4000" fill="hold"/>
                                        <p:tgtEl>
                                          <p:spTgt spid="29"/>
                                        </p:tgtEl>
                                        <p:attrNameLst>
                                          <p:attrName>ppt_x</p:attrName>
                                          <p:attrName>ppt_y</p:attrName>
                                        </p:attrNameLst>
                                      </p:cBhvr>
                                      <p:rCtr x="-859" y="2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54F4-1564-4CA2-AD8F-AB131150D9D8}"/>
              </a:ext>
            </a:extLst>
          </p:cNvPr>
          <p:cNvSpPr>
            <a:spLocks noGrp="1"/>
          </p:cNvSpPr>
          <p:nvPr>
            <p:ph type="title"/>
          </p:nvPr>
        </p:nvSpPr>
        <p:spPr>
          <a:xfrm>
            <a:off x="839788" y="734043"/>
            <a:ext cx="3932237" cy="1089529"/>
          </a:xfrm>
        </p:spPr>
        <p:txBody>
          <a:bodyPr/>
          <a:lstStyle/>
          <a:p>
            <a:r>
              <a:rPr lang="en-US" dirty="0"/>
              <a:t>Application &amp; Service</a:t>
            </a:r>
          </a:p>
        </p:txBody>
      </p:sp>
      <p:sp>
        <p:nvSpPr>
          <p:cNvPr id="3" name="Text Placeholder 2">
            <a:extLst>
              <a:ext uri="{FF2B5EF4-FFF2-40B4-BE49-F238E27FC236}">
                <a16:creationId xmlns:a16="http://schemas.microsoft.com/office/drawing/2014/main" id="{B1B99B29-7994-44BE-8059-1778750FA2C9}"/>
              </a:ext>
            </a:extLst>
          </p:cNvPr>
          <p:cNvSpPr>
            <a:spLocks noGrp="1"/>
          </p:cNvSpPr>
          <p:nvPr>
            <p:ph type="body" sz="half" idx="2"/>
          </p:nvPr>
        </p:nvSpPr>
        <p:spPr/>
        <p:txBody>
          <a:bodyPr/>
          <a:lstStyle/>
          <a:p>
            <a:r>
              <a:rPr lang="en-US" dirty="0"/>
              <a:t>For vertical wells, the dry product is mixed into a slurry and then pumped down the back side.</a:t>
            </a:r>
          </a:p>
          <a:p>
            <a:r>
              <a:rPr lang="en-US" dirty="0"/>
              <a:t>The product falls at 1000 ft/</a:t>
            </a:r>
            <a:r>
              <a:rPr lang="en-US" dirty="0" err="1"/>
              <a:t>hr</a:t>
            </a:r>
            <a:r>
              <a:rPr lang="en-US" dirty="0"/>
              <a:t>, and then settles in the rathole.</a:t>
            </a:r>
          </a:p>
          <a:p>
            <a:r>
              <a:rPr lang="en-US" dirty="0"/>
              <a:t>A shut in period to allow the product to drop is required, based on the total depth. Through this method, treatments can be designed to last for 30 to 90 days!</a:t>
            </a:r>
          </a:p>
          <a:p>
            <a:r>
              <a:rPr lang="en-US" dirty="0"/>
              <a:t>All Laboratory, field, and analytical services are included with treatment. Consistent testing/sample collecting will be scheduled as deemed necessary. </a:t>
            </a:r>
          </a:p>
          <a:p>
            <a:endParaRPr lang="en-US" dirty="0"/>
          </a:p>
        </p:txBody>
      </p:sp>
      <p:pic>
        <p:nvPicPr>
          <p:cNvPr id="10" name="Picture Placeholder 9">
            <a:extLst>
              <a:ext uri="{FF2B5EF4-FFF2-40B4-BE49-F238E27FC236}">
                <a16:creationId xmlns:a16="http://schemas.microsoft.com/office/drawing/2014/main" id="{CBB2DC38-E67F-4719-823F-A41272E0B602}"/>
              </a:ext>
            </a:extLst>
          </p:cNvPr>
          <p:cNvPicPr>
            <a:picLocks noGrp="1" noChangeAspect="1"/>
          </p:cNvPicPr>
          <p:nvPr>
            <p:ph type="pic" idx="1"/>
          </p:nvPr>
        </p:nvPicPr>
        <p:blipFill rotWithShape="1">
          <a:blip r:embed="rId2"/>
          <a:srcRect l="21092" r="6889" b="17567"/>
          <a:stretch/>
        </p:blipFill>
        <p:spPr>
          <a:xfrm rot="20855060">
            <a:off x="5883446" y="862905"/>
            <a:ext cx="5155509" cy="4425772"/>
          </a:xfrm>
        </p:spPr>
      </p:pic>
    </p:spTree>
    <p:extLst>
      <p:ext uri="{BB962C8B-B14F-4D97-AF65-F5344CB8AC3E}">
        <p14:creationId xmlns:p14="http://schemas.microsoft.com/office/powerpoint/2010/main" val="369331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322B9-518E-4ABE-8DE9-8E1C4DB74FB2}"/>
              </a:ext>
            </a:extLst>
          </p:cNvPr>
          <p:cNvSpPr>
            <a:spLocks noGrp="1"/>
          </p:cNvSpPr>
          <p:nvPr>
            <p:ph type="title"/>
          </p:nvPr>
        </p:nvSpPr>
        <p:spPr/>
        <p:txBody>
          <a:bodyPr/>
          <a:lstStyle/>
          <a:p>
            <a:r>
              <a:rPr lang="en-US" dirty="0"/>
              <a:t>Treatment Recommendation</a:t>
            </a:r>
          </a:p>
        </p:txBody>
      </p:sp>
      <p:sp>
        <p:nvSpPr>
          <p:cNvPr id="2" name="Content Placeholder 1">
            <a:extLst>
              <a:ext uri="{FF2B5EF4-FFF2-40B4-BE49-F238E27FC236}">
                <a16:creationId xmlns:a16="http://schemas.microsoft.com/office/drawing/2014/main" id="{26E9026F-65E5-40D9-A04E-CD1D1934B5A2}"/>
              </a:ext>
            </a:extLst>
          </p:cNvPr>
          <p:cNvSpPr>
            <a:spLocks noGrp="1"/>
          </p:cNvSpPr>
          <p:nvPr>
            <p:ph sz="half" idx="1"/>
          </p:nvPr>
        </p:nvSpPr>
        <p:spPr/>
        <p:txBody>
          <a:bodyPr>
            <a:normAutofit/>
          </a:bodyPr>
          <a:lstStyle/>
          <a:p>
            <a:r>
              <a:rPr lang="en-US" sz="1800" dirty="0"/>
              <a:t>Clean-up</a:t>
            </a:r>
          </a:p>
          <a:p>
            <a:pPr marL="0" indent="0">
              <a:buNone/>
            </a:pPr>
            <a:r>
              <a:rPr lang="en-US" sz="1800" i="1" dirty="0"/>
              <a:t>Product: PS-411 </a:t>
            </a:r>
          </a:p>
          <a:p>
            <a:pPr marL="0" indent="0">
              <a:buNone/>
            </a:pPr>
            <a:r>
              <a:rPr lang="en-US" sz="1800" dirty="0"/>
              <a:t>On known problems wells, PCC recommends a Paraffin Clean-up circulation before our dry-chem is applied. Recommended 12-24hr circulation time.</a:t>
            </a:r>
          </a:p>
          <a:p>
            <a:pPr marL="0" indent="0">
              <a:buNone/>
            </a:pPr>
            <a:endParaRPr lang="en-US" sz="1050" dirty="0"/>
          </a:p>
          <a:p>
            <a:pPr marL="0" indent="0">
              <a:buNone/>
            </a:pPr>
            <a:r>
              <a:rPr lang="en-US" sz="1800" dirty="0"/>
              <a:t>55 gallons treatment if FL is 250ft or less above the pump</a:t>
            </a:r>
          </a:p>
          <a:p>
            <a:pPr marL="0" indent="0">
              <a:buNone/>
            </a:pPr>
            <a:endParaRPr lang="en-US" sz="1800" dirty="0"/>
          </a:p>
        </p:txBody>
      </p:sp>
      <p:sp>
        <p:nvSpPr>
          <p:cNvPr id="5" name="Content Placeholder 4">
            <a:extLst>
              <a:ext uri="{FF2B5EF4-FFF2-40B4-BE49-F238E27FC236}">
                <a16:creationId xmlns:a16="http://schemas.microsoft.com/office/drawing/2014/main" id="{0C27C79E-9E2D-4C91-975F-CFC269997A31}"/>
              </a:ext>
            </a:extLst>
          </p:cNvPr>
          <p:cNvSpPr>
            <a:spLocks noGrp="1"/>
          </p:cNvSpPr>
          <p:nvPr>
            <p:ph sz="half" idx="2"/>
          </p:nvPr>
        </p:nvSpPr>
        <p:spPr/>
        <p:txBody>
          <a:bodyPr>
            <a:normAutofit/>
          </a:bodyPr>
          <a:lstStyle/>
          <a:p>
            <a:r>
              <a:rPr lang="en-US" sz="1800" dirty="0"/>
              <a:t>Scheduled Treatment</a:t>
            </a:r>
          </a:p>
          <a:p>
            <a:pPr marL="0" indent="0">
              <a:buNone/>
            </a:pPr>
            <a:r>
              <a:rPr lang="en-US" sz="1800" i="1" dirty="0"/>
              <a:t>Product: DC-451</a:t>
            </a:r>
          </a:p>
          <a:p>
            <a:pPr marL="0" indent="0">
              <a:buNone/>
            </a:pPr>
            <a:r>
              <a:rPr lang="en-US" sz="1800" dirty="0"/>
              <a:t>A unique blend of dispersants and penetrants to not only help break up any paraffin but also keep paraffin from forming at all. Pumped in a slurry down the backside.</a:t>
            </a:r>
          </a:p>
          <a:p>
            <a:pPr marL="0" indent="0">
              <a:buNone/>
            </a:pPr>
            <a:endParaRPr lang="en-US" sz="1050" dirty="0"/>
          </a:p>
          <a:p>
            <a:pPr marL="0" indent="0">
              <a:buNone/>
            </a:pPr>
            <a:r>
              <a:rPr lang="en-US" sz="1800" dirty="0"/>
              <a:t>Typical loadings of 250 to 500 ppm – depending on paraffin severity</a:t>
            </a:r>
          </a:p>
          <a:p>
            <a:pPr marL="0" indent="0">
              <a:buNone/>
            </a:pPr>
            <a:endParaRPr lang="en-US" sz="1800" i="1" dirty="0"/>
          </a:p>
        </p:txBody>
      </p:sp>
      <p:sp>
        <p:nvSpPr>
          <p:cNvPr id="6" name="TextBox 5">
            <a:extLst>
              <a:ext uri="{FF2B5EF4-FFF2-40B4-BE49-F238E27FC236}">
                <a16:creationId xmlns:a16="http://schemas.microsoft.com/office/drawing/2014/main" id="{3E4920A1-8AD1-4AD8-B6F7-3C52D561B407}"/>
              </a:ext>
            </a:extLst>
          </p:cNvPr>
          <p:cNvSpPr txBox="1"/>
          <p:nvPr/>
        </p:nvSpPr>
        <p:spPr>
          <a:xfrm>
            <a:off x="446314" y="1270533"/>
            <a:ext cx="2239716" cy="369332"/>
          </a:xfrm>
          <a:prstGeom prst="rect">
            <a:avLst/>
          </a:prstGeom>
          <a:noFill/>
        </p:spPr>
        <p:txBody>
          <a:bodyPr wrap="none" rtlCol="0">
            <a:spAutoFit/>
          </a:bodyPr>
          <a:lstStyle/>
          <a:p>
            <a:r>
              <a:rPr lang="en-US" dirty="0">
                <a:solidFill>
                  <a:srgbClr val="0168B7"/>
                </a:solidFill>
              </a:rPr>
              <a:t>Paraffin Treatment</a:t>
            </a:r>
          </a:p>
        </p:txBody>
      </p:sp>
    </p:spTree>
    <p:extLst>
      <p:ext uri="{BB962C8B-B14F-4D97-AF65-F5344CB8AC3E}">
        <p14:creationId xmlns:p14="http://schemas.microsoft.com/office/powerpoint/2010/main" val="344541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DECCF-FE22-4FD5-9721-D1E50B1E81B0}"/>
              </a:ext>
            </a:extLst>
          </p:cNvPr>
          <p:cNvSpPr>
            <a:spLocks noGrp="1"/>
          </p:cNvSpPr>
          <p:nvPr>
            <p:ph idx="1"/>
          </p:nvPr>
        </p:nvSpPr>
        <p:spPr>
          <a:xfrm>
            <a:off x="446315" y="1767833"/>
            <a:ext cx="8502300" cy="4770098"/>
          </a:xfrm>
        </p:spPr>
        <p:txBody>
          <a:bodyPr/>
          <a:lstStyle/>
          <a:p>
            <a:r>
              <a:rPr lang="en-US" u="sng" dirty="0"/>
              <a:t>Scale Treatment</a:t>
            </a:r>
          </a:p>
          <a:p>
            <a:pPr marL="0" indent="0">
              <a:buNone/>
            </a:pPr>
            <a:r>
              <a:rPr lang="en-US" i="1" dirty="0"/>
              <a:t>Product: DC-229</a:t>
            </a:r>
          </a:p>
          <a:p>
            <a:pPr marL="0" indent="0">
              <a:buNone/>
            </a:pPr>
            <a:r>
              <a:rPr lang="en-US" dirty="0"/>
              <a:t>Soluble scale inhibitor, high calcium tolerant phosphonate blend of field proven inhibitors for prevention of calcium carbonate and sulfate. Recommended treatment at 60ppm</a:t>
            </a:r>
          </a:p>
          <a:p>
            <a:pPr marL="0" indent="0">
              <a:buNone/>
            </a:pPr>
            <a:r>
              <a:rPr lang="en-US" i="1" dirty="0"/>
              <a:t>Product: DC-230</a:t>
            </a:r>
          </a:p>
          <a:p>
            <a:pPr marL="0" indent="0">
              <a:buNone/>
            </a:pPr>
            <a:r>
              <a:rPr lang="en-US" dirty="0"/>
              <a:t>Soluble scale inhibitor of neutralized poly-acid to inhibit carbonate, sulfate, and barium scales by stopping nucleation and crystal growth. Recommended treatment at 60ppm</a:t>
            </a:r>
          </a:p>
          <a:p>
            <a:pPr marL="0" indent="0">
              <a:buNone/>
            </a:pPr>
            <a:endParaRPr lang="en-US" i="1" dirty="0"/>
          </a:p>
          <a:p>
            <a:pPr marL="0" indent="0">
              <a:buNone/>
            </a:pPr>
            <a:endParaRPr lang="en-US" dirty="0"/>
          </a:p>
          <a:p>
            <a:endParaRPr lang="en-US" dirty="0"/>
          </a:p>
        </p:txBody>
      </p:sp>
      <p:sp>
        <p:nvSpPr>
          <p:cNvPr id="4" name="Title 3">
            <a:extLst>
              <a:ext uri="{FF2B5EF4-FFF2-40B4-BE49-F238E27FC236}">
                <a16:creationId xmlns:a16="http://schemas.microsoft.com/office/drawing/2014/main" id="{800542B2-5476-457C-8141-8279EC1421BE}"/>
              </a:ext>
            </a:extLst>
          </p:cNvPr>
          <p:cNvSpPr>
            <a:spLocks noGrp="1"/>
          </p:cNvSpPr>
          <p:nvPr>
            <p:ph type="title"/>
          </p:nvPr>
        </p:nvSpPr>
        <p:spPr/>
        <p:txBody>
          <a:bodyPr/>
          <a:lstStyle/>
          <a:p>
            <a:r>
              <a:rPr lang="en-US" dirty="0"/>
              <a:t>Treatment Recommendation</a:t>
            </a:r>
          </a:p>
        </p:txBody>
      </p:sp>
      <p:sp>
        <p:nvSpPr>
          <p:cNvPr id="5" name="TextBox 4">
            <a:extLst>
              <a:ext uri="{FF2B5EF4-FFF2-40B4-BE49-F238E27FC236}">
                <a16:creationId xmlns:a16="http://schemas.microsoft.com/office/drawing/2014/main" id="{BEAB29F8-2D72-4186-825E-98D232CE6E6A}"/>
              </a:ext>
            </a:extLst>
          </p:cNvPr>
          <p:cNvSpPr txBox="1"/>
          <p:nvPr/>
        </p:nvSpPr>
        <p:spPr>
          <a:xfrm>
            <a:off x="446314" y="1270533"/>
            <a:ext cx="2895344" cy="369332"/>
          </a:xfrm>
          <a:prstGeom prst="rect">
            <a:avLst/>
          </a:prstGeom>
          <a:noFill/>
        </p:spPr>
        <p:txBody>
          <a:bodyPr wrap="none" rtlCol="0">
            <a:spAutoFit/>
          </a:bodyPr>
          <a:lstStyle/>
          <a:p>
            <a:r>
              <a:rPr lang="en-US" dirty="0">
                <a:solidFill>
                  <a:srgbClr val="0168B7"/>
                </a:solidFill>
              </a:rPr>
              <a:t>Scale Control Treatment</a:t>
            </a:r>
          </a:p>
        </p:txBody>
      </p:sp>
    </p:spTree>
    <p:extLst>
      <p:ext uri="{BB962C8B-B14F-4D97-AF65-F5344CB8AC3E}">
        <p14:creationId xmlns:p14="http://schemas.microsoft.com/office/powerpoint/2010/main" val="10870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DECCF-FE22-4FD5-9721-D1E50B1E81B0}"/>
              </a:ext>
            </a:extLst>
          </p:cNvPr>
          <p:cNvSpPr>
            <a:spLocks noGrp="1"/>
          </p:cNvSpPr>
          <p:nvPr>
            <p:ph idx="1"/>
          </p:nvPr>
        </p:nvSpPr>
        <p:spPr>
          <a:xfrm>
            <a:off x="446315" y="1767833"/>
            <a:ext cx="7275285" cy="4770098"/>
          </a:xfrm>
        </p:spPr>
        <p:txBody>
          <a:bodyPr/>
          <a:lstStyle/>
          <a:p>
            <a:r>
              <a:rPr lang="en-US" u="sng" dirty="0"/>
              <a:t>Corrosion Treatment</a:t>
            </a:r>
          </a:p>
          <a:p>
            <a:pPr marL="0" indent="0">
              <a:buNone/>
            </a:pPr>
            <a:r>
              <a:rPr lang="en-US" i="1" dirty="0"/>
              <a:t>Product: DC-300</a:t>
            </a:r>
          </a:p>
          <a:p>
            <a:pPr marL="0" indent="0">
              <a:buNone/>
            </a:pPr>
            <a:r>
              <a:rPr lang="en-US" dirty="0"/>
              <a:t>Corrosion inhibitor effective against H</a:t>
            </a:r>
            <a:r>
              <a:rPr lang="en-US" sz="1100" dirty="0"/>
              <a:t>2</a:t>
            </a:r>
            <a:r>
              <a:rPr lang="en-US" dirty="0"/>
              <a:t>S and CO</a:t>
            </a:r>
            <a:r>
              <a:rPr lang="en-US" sz="1100" dirty="0"/>
              <a:t>2</a:t>
            </a:r>
            <a:r>
              <a:rPr lang="en-US" dirty="0"/>
              <a:t> corrosions. It is effective over a wide range of brines and temperatures up to 250 °F. Recommended treatment at 80ppm.</a:t>
            </a:r>
          </a:p>
          <a:p>
            <a:r>
              <a:rPr lang="en-US" u="sng" dirty="0"/>
              <a:t>Iron Control Treatment</a:t>
            </a:r>
          </a:p>
          <a:p>
            <a:pPr marL="0" indent="0">
              <a:buNone/>
            </a:pPr>
            <a:r>
              <a:rPr lang="en-US" i="1" dirty="0"/>
              <a:t>Product: DC-925</a:t>
            </a:r>
          </a:p>
          <a:p>
            <a:pPr marL="0" indent="0">
              <a:buNone/>
            </a:pPr>
            <a:r>
              <a:rPr lang="en-US" dirty="0"/>
              <a:t>Water-soluble formulation which has been shown as a good iron chelator. Recommended treatment based on Iron Severity.</a:t>
            </a:r>
          </a:p>
          <a:p>
            <a:pPr marL="0" indent="0">
              <a:buNone/>
            </a:pPr>
            <a:endParaRPr lang="en-US" b="1" dirty="0"/>
          </a:p>
          <a:p>
            <a:pPr marL="0" indent="0">
              <a:buNone/>
            </a:pPr>
            <a:endParaRPr lang="en-US" i="1" dirty="0"/>
          </a:p>
          <a:p>
            <a:pPr marL="0" indent="0">
              <a:buNone/>
            </a:pPr>
            <a:endParaRPr lang="en-US" dirty="0"/>
          </a:p>
          <a:p>
            <a:endParaRPr lang="en-US" dirty="0"/>
          </a:p>
        </p:txBody>
      </p:sp>
      <p:sp>
        <p:nvSpPr>
          <p:cNvPr id="4" name="Title 3">
            <a:extLst>
              <a:ext uri="{FF2B5EF4-FFF2-40B4-BE49-F238E27FC236}">
                <a16:creationId xmlns:a16="http://schemas.microsoft.com/office/drawing/2014/main" id="{800542B2-5476-457C-8141-8279EC1421BE}"/>
              </a:ext>
            </a:extLst>
          </p:cNvPr>
          <p:cNvSpPr>
            <a:spLocks noGrp="1"/>
          </p:cNvSpPr>
          <p:nvPr>
            <p:ph type="title"/>
          </p:nvPr>
        </p:nvSpPr>
        <p:spPr/>
        <p:txBody>
          <a:bodyPr/>
          <a:lstStyle/>
          <a:p>
            <a:r>
              <a:rPr lang="en-US" dirty="0"/>
              <a:t>Treatment Recommendation</a:t>
            </a:r>
          </a:p>
        </p:txBody>
      </p:sp>
      <p:sp>
        <p:nvSpPr>
          <p:cNvPr id="5" name="TextBox 4">
            <a:extLst>
              <a:ext uri="{FF2B5EF4-FFF2-40B4-BE49-F238E27FC236}">
                <a16:creationId xmlns:a16="http://schemas.microsoft.com/office/drawing/2014/main" id="{BEAB29F8-2D72-4186-825E-98D232CE6E6A}"/>
              </a:ext>
            </a:extLst>
          </p:cNvPr>
          <p:cNvSpPr txBox="1"/>
          <p:nvPr/>
        </p:nvSpPr>
        <p:spPr>
          <a:xfrm>
            <a:off x="446314" y="1270533"/>
            <a:ext cx="4330032" cy="369332"/>
          </a:xfrm>
          <a:prstGeom prst="rect">
            <a:avLst/>
          </a:prstGeom>
          <a:noFill/>
        </p:spPr>
        <p:txBody>
          <a:bodyPr wrap="none" rtlCol="0">
            <a:spAutoFit/>
          </a:bodyPr>
          <a:lstStyle/>
          <a:p>
            <a:r>
              <a:rPr lang="en-US" dirty="0">
                <a:solidFill>
                  <a:srgbClr val="0168B7"/>
                </a:solidFill>
              </a:rPr>
              <a:t>Corrosion and Iron Control Treatment</a:t>
            </a:r>
          </a:p>
        </p:txBody>
      </p:sp>
      <p:pic>
        <p:nvPicPr>
          <p:cNvPr id="6" name="Picture 5">
            <a:extLst>
              <a:ext uri="{FF2B5EF4-FFF2-40B4-BE49-F238E27FC236}">
                <a16:creationId xmlns:a16="http://schemas.microsoft.com/office/drawing/2014/main" id="{6115BCE0-D52B-4AD6-9668-9155A2AEC004}"/>
              </a:ext>
            </a:extLst>
          </p:cNvPr>
          <p:cNvPicPr>
            <a:picLocks noChangeAspect="1"/>
          </p:cNvPicPr>
          <p:nvPr/>
        </p:nvPicPr>
        <p:blipFill>
          <a:blip r:embed="rId3"/>
          <a:stretch>
            <a:fillRect/>
          </a:stretch>
        </p:blipFill>
        <p:spPr>
          <a:xfrm>
            <a:off x="7721600" y="2231292"/>
            <a:ext cx="4194256" cy="3145692"/>
          </a:xfrm>
          <a:prstGeom prst="ellipse">
            <a:avLst/>
          </a:prstGeom>
          <a:ln>
            <a:noFill/>
          </a:ln>
          <a:effectLst>
            <a:softEdge rad="112500"/>
          </a:effectLst>
        </p:spPr>
      </p:pic>
    </p:spTree>
    <p:extLst>
      <p:ext uri="{BB962C8B-B14F-4D97-AF65-F5344CB8AC3E}">
        <p14:creationId xmlns:p14="http://schemas.microsoft.com/office/powerpoint/2010/main" val="635782835"/>
      </p:ext>
    </p:extLst>
  </p:cSld>
  <p:clrMapOvr>
    <a:masterClrMapping/>
  </p:clrMapOvr>
</p:sld>
</file>

<file path=ppt/theme/theme1.xml><?xml version="1.0" encoding="utf-8"?>
<a:theme xmlns:a="http://schemas.openxmlformats.org/drawingml/2006/main" name="Office Theme">
  <a:themeElements>
    <a:clrScheme name="Performance Colors">
      <a:dk1>
        <a:sysClr val="windowText" lastClr="000000"/>
      </a:dk1>
      <a:lt1>
        <a:sysClr val="window" lastClr="FFFFFF"/>
      </a:lt1>
      <a:dk2>
        <a:srgbClr val="3F3F3F"/>
      </a:dk2>
      <a:lt2>
        <a:srgbClr val="FFFFFF"/>
      </a:lt2>
      <a:accent1>
        <a:srgbClr val="01C6FD"/>
      </a:accent1>
      <a:accent2>
        <a:srgbClr val="3F3F3F"/>
      </a:accent2>
      <a:accent3>
        <a:srgbClr val="8B8B8B"/>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439D9-8631-4FC1-BCE0-1BDB23425EE1}">
  <ds:schemaRefs>
    <ds:schemaRef ds:uri="http://purl.org/dc/dcmitype/"/>
    <ds:schemaRef ds:uri="http://schemas.openxmlformats.org/package/2006/metadata/core-properties"/>
    <ds:schemaRef ds:uri="fb0879af-3eba-417a-a55a-ffe6dcd6ca77"/>
    <ds:schemaRef ds:uri="http://schemas.microsoft.com/office/2006/metadata/properties"/>
    <ds:schemaRef ds:uri="http://schemas.microsoft.com/sharepoint/v3"/>
    <ds:schemaRef ds:uri="6dc4bcd6-49db-4c07-9060-8acfc67cef9f"/>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23BE856-B6C2-4675-AE16-47A27D415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618</Words>
  <Application>Microsoft Macintosh PowerPoint</Application>
  <PresentationFormat>Widescreen</PresentationFormat>
  <Paragraphs>76</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Performance Chemical Company </vt:lpstr>
      <vt:lpstr>Contents</vt:lpstr>
      <vt:lpstr>Who We Are</vt:lpstr>
      <vt:lpstr>Dry-Chem  </vt:lpstr>
      <vt:lpstr>Dry Chem</vt:lpstr>
      <vt:lpstr>Application &amp; Service</vt:lpstr>
      <vt:lpstr>Treatment Recommendation</vt:lpstr>
      <vt:lpstr>Treatment Recommendation</vt:lpstr>
      <vt:lpstr>Treatment Recommendation</vt:lpstr>
      <vt:lpstr>Focusing on LOE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2018-12-04T16:19:12Z</dcterms:created>
  <dcterms:modified xsi:type="dcterms:W3CDTF">2023-03-23T16:16:24Z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