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329" r:id="rId2"/>
    <p:sldId id="336" r:id="rId3"/>
    <p:sldId id="312" r:id="rId4"/>
    <p:sldId id="337" r:id="rId5"/>
    <p:sldId id="332" r:id="rId6"/>
    <p:sldId id="333" r:id="rId7"/>
    <p:sldId id="338" r:id="rId8"/>
    <p:sldId id="352" r:id="rId9"/>
    <p:sldId id="339" r:id="rId10"/>
    <p:sldId id="351" r:id="rId11"/>
    <p:sldId id="341" r:id="rId12"/>
    <p:sldId id="349" r:id="rId13"/>
    <p:sldId id="350" r:id="rId14"/>
    <p:sldId id="345" r:id="rId15"/>
    <p:sldId id="346" r:id="rId16"/>
    <p:sldId id="347" r:id="rId17"/>
    <p:sldId id="348" r:id="rId18"/>
    <p:sldId id="344" r:id="rId19"/>
    <p:sldId id="303" r:id="rId20"/>
    <p:sldId id="324" r:id="rId21"/>
    <p:sldId id="313" r:id="rId22"/>
    <p:sldId id="314" r:id="rId23"/>
    <p:sldId id="325" r:id="rId24"/>
    <p:sldId id="326" r:id="rId25"/>
    <p:sldId id="327" r:id="rId26"/>
    <p:sldId id="328" r:id="rId27"/>
    <p:sldId id="322" r:id="rId28"/>
    <p:sldId id="323" r:id="rId29"/>
    <p:sldId id="330" r:id="rId30"/>
    <p:sldId id="309" r:id="rId31"/>
  </p:sldIdLst>
  <p:sldSz cx="9144000" cy="6858000" type="screen4x3"/>
  <p:notesSz cx="7010400" cy="92964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54C6"/>
    <a:srgbClr val="075EDF"/>
    <a:srgbClr val="DEDEDE"/>
    <a:srgbClr val="B92D14"/>
    <a:srgbClr val="4D4D4D"/>
    <a:srgbClr val="35759D"/>
    <a:srgbClr val="35B19D"/>
    <a:srgbClr val="20A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49" autoAdjust="0"/>
    <p:restoredTop sz="95596" autoAdjust="0"/>
  </p:normalViewPr>
  <p:slideViewPr>
    <p:cSldViewPr showGuides="1">
      <p:cViewPr varScale="1">
        <p:scale>
          <a:sx n="128" d="100"/>
          <a:sy n="128" d="100"/>
        </p:scale>
        <p:origin x="2208" y="17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6A7AFB-EEB6-4646-A4B3-5A9B659DC1C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46A21A1-B128-4152-A25B-7E3C0CE0BEDB}">
      <dgm:prSet phldrT="[Text]"/>
      <dgm:spPr/>
      <dgm:t>
        <a:bodyPr/>
        <a:lstStyle/>
        <a:p>
          <a:r>
            <a:rPr lang="en-US" dirty="0"/>
            <a:t>Batch Treating</a:t>
          </a:r>
        </a:p>
      </dgm:t>
    </dgm:pt>
    <dgm:pt modelId="{3A887134-DB2B-4928-B0C6-479EE31D1A0C}" type="parTrans" cxnId="{4A8AA541-3A56-441A-95E4-5EF230F508EB}">
      <dgm:prSet/>
      <dgm:spPr/>
      <dgm:t>
        <a:bodyPr/>
        <a:lstStyle/>
        <a:p>
          <a:endParaRPr lang="en-US"/>
        </a:p>
      </dgm:t>
    </dgm:pt>
    <dgm:pt modelId="{37FA754D-33F7-4BD8-8542-0C64AA86B4E2}" type="sibTrans" cxnId="{4A8AA541-3A56-441A-95E4-5EF230F508EB}">
      <dgm:prSet/>
      <dgm:spPr/>
      <dgm:t>
        <a:bodyPr/>
        <a:lstStyle/>
        <a:p>
          <a:endParaRPr lang="en-US"/>
        </a:p>
      </dgm:t>
    </dgm:pt>
    <dgm:pt modelId="{55A40083-79F4-4A5A-841D-7DA9DCA7C949}">
      <dgm:prSet phldrT="[Text]"/>
      <dgm:spPr/>
      <dgm:t>
        <a:bodyPr/>
        <a:lstStyle/>
        <a:p>
          <a:r>
            <a:rPr lang="en-US" b="1" dirty="0"/>
            <a:t>Corrosion Treating Slug on a frequent schedule</a:t>
          </a:r>
        </a:p>
      </dgm:t>
    </dgm:pt>
    <dgm:pt modelId="{D0F10057-D8A9-459E-9F34-FE2E46D9CE05}" type="parTrans" cxnId="{A6DCD137-88E0-40A8-BC04-759E5E4E3D03}">
      <dgm:prSet/>
      <dgm:spPr/>
      <dgm:t>
        <a:bodyPr/>
        <a:lstStyle/>
        <a:p>
          <a:endParaRPr lang="en-US"/>
        </a:p>
      </dgm:t>
    </dgm:pt>
    <dgm:pt modelId="{16F232E6-83D0-418F-A636-E298392E76F9}" type="sibTrans" cxnId="{A6DCD137-88E0-40A8-BC04-759E5E4E3D03}">
      <dgm:prSet/>
      <dgm:spPr/>
      <dgm:t>
        <a:bodyPr/>
        <a:lstStyle/>
        <a:p>
          <a:endParaRPr lang="en-US"/>
        </a:p>
      </dgm:t>
    </dgm:pt>
    <dgm:pt modelId="{7D32E092-6D89-47C2-A731-388088B59E5A}">
      <dgm:prSet phldrT="[Text]"/>
      <dgm:spPr/>
      <dgm:t>
        <a:bodyPr/>
        <a:lstStyle/>
        <a:p>
          <a:r>
            <a:rPr lang="en-US" dirty="0"/>
            <a:t>Low cost</a:t>
          </a:r>
        </a:p>
      </dgm:t>
    </dgm:pt>
    <dgm:pt modelId="{583A5E73-1EE0-477D-89E6-1629397A92C1}" type="parTrans" cxnId="{81B12578-A81A-4035-9C05-2F6E27C60345}">
      <dgm:prSet/>
      <dgm:spPr/>
      <dgm:t>
        <a:bodyPr/>
        <a:lstStyle/>
        <a:p>
          <a:endParaRPr lang="en-US"/>
        </a:p>
      </dgm:t>
    </dgm:pt>
    <dgm:pt modelId="{8EC5736A-E4AE-4A4B-80EC-5DBB5B962195}" type="sibTrans" cxnId="{81B12578-A81A-4035-9C05-2F6E27C60345}">
      <dgm:prSet/>
      <dgm:spPr/>
      <dgm:t>
        <a:bodyPr/>
        <a:lstStyle/>
        <a:p>
          <a:endParaRPr lang="en-US"/>
        </a:p>
      </dgm:t>
    </dgm:pt>
    <dgm:pt modelId="{A91BF8A4-916F-46DB-9B20-9C477553C959}">
      <dgm:prSet phldrT="[Text]"/>
      <dgm:spPr/>
      <dgm:t>
        <a:bodyPr/>
        <a:lstStyle/>
        <a:p>
          <a:r>
            <a:rPr lang="en-US" dirty="0"/>
            <a:t>Continuous Treatments</a:t>
          </a:r>
        </a:p>
      </dgm:t>
    </dgm:pt>
    <dgm:pt modelId="{A37ADF09-3A29-4E39-9B0A-1E7A23F61608}" type="parTrans" cxnId="{0487D1E0-4014-44DA-8FB0-8D903C19905A}">
      <dgm:prSet/>
      <dgm:spPr/>
      <dgm:t>
        <a:bodyPr/>
        <a:lstStyle/>
        <a:p>
          <a:endParaRPr lang="en-US"/>
        </a:p>
      </dgm:t>
    </dgm:pt>
    <dgm:pt modelId="{2A8E5E62-814B-46A4-8498-58DFB394A66F}" type="sibTrans" cxnId="{0487D1E0-4014-44DA-8FB0-8D903C19905A}">
      <dgm:prSet/>
      <dgm:spPr/>
      <dgm:t>
        <a:bodyPr/>
        <a:lstStyle/>
        <a:p>
          <a:endParaRPr lang="en-US"/>
        </a:p>
      </dgm:t>
    </dgm:pt>
    <dgm:pt modelId="{9988474B-1D15-4284-9405-33BB4840896F}">
      <dgm:prSet phldrT="[Text]"/>
      <dgm:spPr/>
      <dgm:t>
        <a:bodyPr/>
        <a:lstStyle/>
        <a:p>
          <a:r>
            <a:rPr lang="en-US" b="1" dirty="0"/>
            <a:t>Provide a constant feed of product for the well</a:t>
          </a:r>
        </a:p>
      </dgm:t>
    </dgm:pt>
    <dgm:pt modelId="{23DA7DBC-A21C-4B3F-85D5-3AC069CAFAB6}" type="parTrans" cxnId="{310654C6-55BA-4871-ACDD-D3B8CEBAEA3B}">
      <dgm:prSet/>
      <dgm:spPr/>
      <dgm:t>
        <a:bodyPr/>
        <a:lstStyle/>
        <a:p>
          <a:endParaRPr lang="en-US"/>
        </a:p>
      </dgm:t>
    </dgm:pt>
    <dgm:pt modelId="{26CCE9D8-7836-4E36-ADE8-1C81BB72ACB5}" type="sibTrans" cxnId="{310654C6-55BA-4871-ACDD-D3B8CEBAEA3B}">
      <dgm:prSet/>
      <dgm:spPr/>
      <dgm:t>
        <a:bodyPr/>
        <a:lstStyle/>
        <a:p>
          <a:endParaRPr lang="en-US"/>
        </a:p>
      </dgm:t>
    </dgm:pt>
    <dgm:pt modelId="{A1F00339-6831-4EFE-850E-833291C0B52E}">
      <dgm:prSet phldrT="[Text]"/>
      <dgm:spPr/>
      <dgm:t>
        <a:bodyPr/>
        <a:lstStyle/>
        <a:p>
          <a:r>
            <a:rPr lang="en-US" dirty="0">
              <a:solidFill>
                <a:srgbClr val="0654C6"/>
              </a:solidFill>
            </a:rPr>
            <a:t>Advantages</a:t>
          </a:r>
        </a:p>
      </dgm:t>
    </dgm:pt>
    <dgm:pt modelId="{C8E47766-244D-4224-96CE-74E4AE591AE5}" type="parTrans" cxnId="{B8EF6A5A-DED2-4F0A-A670-CE49B46735C7}">
      <dgm:prSet/>
      <dgm:spPr/>
      <dgm:t>
        <a:bodyPr/>
        <a:lstStyle/>
        <a:p>
          <a:endParaRPr lang="en-US"/>
        </a:p>
      </dgm:t>
    </dgm:pt>
    <dgm:pt modelId="{119B7909-18CF-49E8-812E-2BA0703E7338}" type="sibTrans" cxnId="{B8EF6A5A-DED2-4F0A-A670-CE49B46735C7}">
      <dgm:prSet/>
      <dgm:spPr/>
      <dgm:t>
        <a:bodyPr/>
        <a:lstStyle/>
        <a:p>
          <a:endParaRPr lang="en-US"/>
        </a:p>
      </dgm:t>
    </dgm:pt>
    <dgm:pt modelId="{64364D1E-F5F5-4600-A8B7-2B76A7C443C2}">
      <dgm:prSet phldrT="[Text]"/>
      <dgm:spPr/>
      <dgm:t>
        <a:bodyPr/>
        <a:lstStyle/>
        <a:p>
          <a:r>
            <a:rPr lang="en-US" dirty="0"/>
            <a:t>Specialty Treatments</a:t>
          </a:r>
        </a:p>
      </dgm:t>
    </dgm:pt>
    <dgm:pt modelId="{35BF77F9-6455-4C8F-A43C-97B4EE3FF373}" type="parTrans" cxnId="{FBC1BEAF-7A04-4B23-BEC4-785E034B90E6}">
      <dgm:prSet/>
      <dgm:spPr/>
      <dgm:t>
        <a:bodyPr/>
        <a:lstStyle/>
        <a:p>
          <a:endParaRPr lang="en-US"/>
        </a:p>
      </dgm:t>
    </dgm:pt>
    <dgm:pt modelId="{5836F3EF-1FC4-4BA4-983E-C5A4CD2DEAF2}" type="sibTrans" cxnId="{FBC1BEAF-7A04-4B23-BEC4-785E034B90E6}">
      <dgm:prSet/>
      <dgm:spPr/>
      <dgm:t>
        <a:bodyPr/>
        <a:lstStyle/>
        <a:p>
          <a:endParaRPr lang="en-US"/>
        </a:p>
      </dgm:t>
    </dgm:pt>
    <dgm:pt modelId="{1BC7E1BE-09DD-4AB8-953D-13362440D127}">
      <dgm:prSet phldrT="[Text]"/>
      <dgm:spPr/>
      <dgm:t>
        <a:bodyPr/>
        <a:lstStyle/>
        <a:p>
          <a:r>
            <a:rPr lang="en-US" b="1" dirty="0"/>
            <a:t>Squeeze (Paraffin &amp; Scale)</a:t>
          </a:r>
        </a:p>
      </dgm:t>
    </dgm:pt>
    <dgm:pt modelId="{39AA503D-E4CE-40CB-8872-55A51D6583DB}" type="parTrans" cxnId="{5920ED11-DF35-4BA4-AB78-C66CBBEB92F3}">
      <dgm:prSet/>
      <dgm:spPr/>
      <dgm:t>
        <a:bodyPr/>
        <a:lstStyle/>
        <a:p>
          <a:endParaRPr lang="en-US"/>
        </a:p>
      </dgm:t>
    </dgm:pt>
    <dgm:pt modelId="{74017637-C435-47AF-82E6-518961F8B3FE}" type="sibTrans" cxnId="{5920ED11-DF35-4BA4-AB78-C66CBBEB92F3}">
      <dgm:prSet/>
      <dgm:spPr/>
      <dgm:t>
        <a:bodyPr/>
        <a:lstStyle/>
        <a:p>
          <a:endParaRPr lang="en-US"/>
        </a:p>
      </dgm:t>
    </dgm:pt>
    <dgm:pt modelId="{CC8D6CA0-46E4-4F8E-BD7C-4FDA81BF8C54}">
      <dgm:prSet phldrT="[Text]"/>
      <dgm:spPr/>
      <dgm:t>
        <a:bodyPr/>
        <a:lstStyle/>
        <a:p>
          <a:r>
            <a:rPr lang="en-US" b="1" dirty="0"/>
            <a:t>Circulation (Paraffin &amp; Scale)</a:t>
          </a:r>
        </a:p>
      </dgm:t>
    </dgm:pt>
    <dgm:pt modelId="{E78C7AA0-A520-47EA-BC44-01C9E3B67007}" type="parTrans" cxnId="{AE0F0493-96C7-42A7-B81C-999AA1773FA7}">
      <dgm:prSet/>
      <dgm:spPr/>
      <dgm:t>
        <a:bodyPr/>
        <a:lstStyle/>
        <a:p>
          <a:endParaRPr lang="en-US"/>
        </a:p>
      </dgm:t>
    </dgm:pt>
    <dgm:pt modelId="{1B606DF5-3F34-4939-BAE1-C588A64040BA}" type="sibTrans" cxnId="{AE0F0493-96C7-42A7-B81C-999AA1773FA7}">
      <dgm:prSet/>
      <dgm:spPr/>
      <dgm:t>
        <a:bodyPr/>
        <a:lstStyle/>
        <a:p>
          <a:endParaRPr lang="en-US"/>
        </a:p>
      </dgm:t>
    </dgm:pt>
    <dgm:pt modelId="{5A77F210-5F2A-4B88-94D1-DD84C6BD514C}">
      <dgm:prSet phldrT="[Text]"/>
      <dgm:spPr/>
      <dgm:t>
        <a:bodyPr/>
        <a:lstStyle/>
        <a:p>
          <a:r>
            <a:rPr lang="en-US" dirty="0">
              <a:solidFill>
                <a:srgbClr val="0654C6"/>
              </a:solidFill>
            </a:rPr>
            <a:t>Advantages</a:t>
          </a:r>
        </a:p>
      </dgm:t>
    </dgm:pt>
    <dgm:pt modelId="{14E5DAB0-A882-48B5-ADFE-3A4F44863848}" type="parTrans" cxnId="{CAD3FD51-D1A5-43A1-B652-28EA22F7C62D}">
      <dgm:prSet/>
      <dgm:spPr/>
      <dgm:t>
        <a:bodyPr/>
        <a:lstStyle/>
        <a:p>
          <a:endParaRPr lang="en-US"/>
        </a:p>
      </dgm:t>
    </dgm:pt>
    <dgm:pt modelId="{E2D3E236-85FE-498F-B513-5A84B7E7877B}" type="sibTrans" cxnId="{CAD3FD51-D1A5-43A1-B652-28EA22F7C62D}">
      <dgm:prSet/>
      <dgm:spPr/>
      <dgm:t>
        <a:bodyPr/>
        <a:lstStyle/>
        <a:p>
          <a:endParaRPr lang="en-US"/>
        </a:p>
      </dgm:t>
    </dgm:pt>
    <dgm:pt modelId="{5F341B29-BECE-4894-A0B5-08FF7D4970CA}">
      <dgm:prSet phldrT="[Text]"/>
      <dgm:spPr/>
      <dgm:t>
        <a:bodyPr/>
        <a:lstStyle/>
        <a:p>
          <a:r>
            <a:rPr lang="en-US" dirty="0">
              <a:solidFill>
                <a:srgbClr val="FF0000"/>
              </a:solidFill>
            </a:rPr>
            <a:t>Disadvantages</a:t>
          </a:r>
        </a:p>
      </dgm:t>
    </dgm:pt>
    <dgm:pt modelId="{E28A4D97-BD9F-45CF-A7FE-CAD5DE11C103}" type="parTrans" cxnId="{FAFA53BB-D7F8-4B38-B169-F1E1931732D0}">
      <dgm:prSet/>
      <dgm:spPr/>
      <dgm:t>
        <a:bodyPr/>
        <a:lstStyle/>
        <a:p>
          <a:endParaRPr lang="en-US"/>
        </a:p>
      </dgm:t>
    </dgm:pt>
    <dgm:pt modelId="{7E490811-2779-4010-B875-3E0C9666DEF2}" type="sibTrans" cxnId="{FAFA53BB-D7F8-4B38-B169-F1E1931732D0}">
      <dgm:prSet/>
      <dgm:spPr/>
      <dgm:t>
        <a:bodyPr/>
        <a:lstStyle/>
        <a:p>
          <a:endParaRPr lang="en-US"/>
        </a:p>
      </dgm:t>
    </dgm:pt>
    <dgm:pt modelId="{EEC6E610-B675-4CB9-A061-5F6AA114635E}">
      <dgm:prSet phldrT="[Text]"/>
      <dgm:spPr/>
      <dgm:t>
        <a:bodyPr/>
        <a:lstStyle/>
        <a:p>
          <a:r>
            <a:rPr lang="en-US" dirty="0"/>
            <a:t>Removal of inhibitor</a:t>
          </a:r>
        </a:p>
      </dgm:t>
    </dgm:pt>
    <dgm:pt modelId="{8CAF7679-06CE-43ED-981B-8D96BB85F5CA}" type="parTrans" cxnId="{2C7EDCFA-9A95-44C5-B13C-5C3C1DA1B78B}">
      <dgm:prSet/>
      <dgm:spPr/>
      <dgm:t>
        <a:bodyPr/>
        <a:lstStyle/>
        <a:p>
          <a:endParaRPr lang="en-US"/>
        </a:p>
      </dgm:t>
    </dgm:pt>
    <dgm:pt modelId="{9288C214-3997-49B1-86D7-6EC222E4600C}" type="sibTrans" cxnId="{2C7EDCFA-9A95-44C5-B13C-5C3C1DA1B78B}">
      <dgm:prSet/>
      <dgm:spPr/>
      <dgm:t>
        <a:bodyPr/>
        <a:lstStyle/>
        <a:p>
          <a:endParaRPr lang="en-US"/>
        </a:p>
      </dgm:t>
    </dgm:pt>
    <dgm:pt modelId="{DC4F2667-CD7C-4A1F-B352-D28063C39184}">
      <dgm:prSet phldrT="[Text]"/>
      <dgm:spPr/>
      <dgm:t>
        <a:bodyPr/>
        <a:lstStyle/>
        <a:p>
          <a:r>
            <a:rPr lang="en-US" dirty="0"/>
            <a:t>Missed treatments</a:t>
          </a:r>
        </a:p>
      </dgm:t>
    </dgm:pt>
    <dgm:pt modelId="{BD7CAC94-29BB-407A-8B4C-35EBA2376CEE}" type="parTrans" cxnId="{60056E1A-7A1F-4690-A507-CDDA3BDE3D7F}">
      <dgm:prSet/>
      <dgm:spPr/>
      <dgm:t>
        <a:bodyPr/>
        <a:lstStyle/>
        <a:p>
          <a:endParaRPr lang="en-US"/>
        </a:p>
      </dgm:t>
    </dgm:pt>
    <dgm:pt modelId="{7C442514-C608-49F5-81AC-DF1FF74CE0A8}" type="sibTrans" cxnId="{60056E1A-7A1F-4690-A507-CDDA3BDE3D7F}">
      <dgm:prSet/>
      <dgm:spPr/>
      <dgm:t>
        <a:bodyPr/>
        <a:lstStyle/>
        <a:p>
          <a:endParaRPr lang="en-US"/>
        </a:p>
      </dgm:t>
    </dgm:pt>
    <dgm:pt modelId="{24B8CA81-7430-4AA3-86AC-3770097164E1}">
      <dgm:prSet phldrT="[Text]"/>
      <dgm:spPr/>
      <dgm:t>
        <a:bodyPr/>
        <a:lstStyle/>
        <a:p>
          <a:r>
            <a:rPr lang="en-US" dirty="0"/>
            <a:t>Lost production</a:t>
          </a:r>
        </a:p>
      </dgm:t>
    </dgm:pt>
    <dgm:pt modelId="{52BF0018-CF11-41AE-A0FD-E11A9FEE7E60}" type="parTrans" cxnId="{31AFD754-DD30-4DEE-AB0C-CF6EAF280EEA}">
      <dgm:prSet/>
      <dgm:spPr/>
      <dgm:t>
        <a:bodyPr/>
        <a:lstStyle/>
        <a:p>
          <a:endParaRPr lang="en-US"/>
        </a:p>
      </dgm:t>
    </dgm:pt>
    <dgm:pt modelId="{D7D375B6-E849-4F49-A9F7-B02D3C60F751}" type="sibTrans" cxnId="{31AFD754-DD30-4DEE-AB0C-CF6EAF280EEA}">
      <dgm:prSet/>
      <dgm:spPr/>
      <dgm:t>
        <a:bodyPr/>
        <a:lstStyle/>
        <a:p>
          <a:endParaRPr lang="en-US"/>
        </a:p>
      </dgm:t>
    </dgm:pt>
    <dgm:pt modelId="{C00BE303-4D10-43F7-AADA-C7DDA107FC35}">
      <dgm:prSet phldrT="[Text]"/>
      <dgm:spPr/>
      <dgm:t>
        <a:bodyPr/>
        <a:lstStyle/>
        <a:p>
          <a:r>
            <a:rPr lang="en-US" dirty="0"/>
            <a:t>Continuous inhibition</a:t>
          </a:r>
        </a:p>
      </dgm:t>
    </dgm:pt>
    <dgm:pt modelId="{3178CB63-1326-42B0-A0D9-2E3799C30A97}" type="parTrans" cxnId="{B3DC06C8-6F3B-4F9E-A7DA-D5F174EB729C}">
      <dgm:prSet/>
      <dgm:spPr/>
      <dgm:t>
        <a:bodyPr/>
        <a:lstStyle/>
        <a:p>
          <a:endParaRPr lang="en-US"/>
        </a:p>
      </dgm:t>
    </dgm:pt>
    <dgm:pt modelId="{8EAF2366-3F21-481D-93F9-7A7FE5A9686F}" type="sibTrans" cxnId="{B3DC06C8-6F3B-4F9E-A7DA-D5F174EB729C}">
      <dgm:prSet/>
      <dgm:spPr/>
      <dgm:t>
        <a:bodyPr/>
        <a:lstStyle/>
        <a:p>
          <a:endParaRPr lang="en-US"/>
        </a:p>
      </dgm:t>
    </dgm:pt>
    <dgm:pt modelId="{55EE7B7D-835D-4CCB-8F6D-285456589B3A}">
      <dgm:prSet phldrT="[Text]"/>
      <dgm:spPr/>
      <dgm:t>
        <a:bodyPr/>
        <a:lstStyle/>
        <a:p>
          <a:r>
            <a:rPr lang="en-US" dirty="0">
              <a:solidFill>
                <a:srgbClr val="FF0000"/>
              </a:solidFill>
            </a:rPr>
            <a:t>Disadvantage</a:t>
          </a:r>
        </a:p>
      </dgm:t>
    </dgm:pt>
    <dgm:pt modelId="{45CFE43B-67B1-4C21-A1A5-06B48416D9D9}" type="parTrans" cxnId="{22D95B30-B158-4DB2-AE25-3044E3A98F53}">
      <dgm:prSet/>
      <dgm:spPr/>
      <dgm:t>
        <a:bodyPr/>
        <a:lstStyle/>
        <a:p>
          <a:endParaRPr lang="en-US"/>
        </a:p>
      </dgm:t>
    </dgm:pt>
    <dgm:pt modelId="{95EC13D4-39C9-41BB-9F8F-3417E4F00F03}" type="sibTrans" cxnId="{22D95B30-B158-4DB2-AE25-3044E3A98F53}">
      <dgm:prSet/>
      <dgm:spPr/>
      <dgm:t>
        <a:bodyPr/>
        <a:lstStyle/>
        <a:p>
          <a:endParaRPr lang="en-US"/>
        </a:p>
      </dgm:t>
    </dgm:pt>
    <dgm:pt modelId="{CE5D2597-031A-4990-8E87-65D615BA44A4}">
      <dgm:prSet phldrT="[Text]"/>
      <dgm:spPr/>
      <dgm:t>
        <a:bodyPr/>
        <a:lstStyle/>
        <a:p>
          <a:r>
            <a:rPr lang="en-US" dirty="0"/>
            <a:t>Cost of equipment</a:t>
          </a:r>
        </a:p>
      </dgm:t>
    </dgm:pt>
    <dgm:pt modelId="{6A264C0E-C6C1-461A-B606-AD98E8903652}" type="parTrans" cxnId="{D9BAA683-A3A9-41A7-A5C2-4768EF0C6A21}">
      <dgm:prSet/>
      <dgm:spPr/>
      <dgm:t>
        <a:bodyPr/>
        <a:lstStyle/>
        <a:p>
          <a:endParaRPr lang="en-US"/>
        </a:p>
      </dgm:t>
    </dgm:pt>
    <dgm:pt modelId="{9C3A922A-3D6E-4B09-AFA6-43EC52FEDEE3}" type="sibTrans" cxnId="{D9BAA683-A3A9-41A7-A5C2-4768EF0C6A21}">
      <dgm:prSet/>
      <dgm:spPr/>
      <dgm:t>
        <a:bodyPr/>
        <a:lstStyle/>
        <a:p>
          <a:endParaRPr lang="en-US"/>
        </a:p>
      </dgm:t>
    </dgm:pt>
    <dgm:pt modelId="{6011ECE7-A9D9-4E61-9DCC-4406B19F27F8}">
      <dgm:prSet phldrT="[Text]"/>
      <dgm:spPr/>
      <dgm:t>
        <a:bodyPr/>
        <a:lstStyle/>
        <a:p>
          <a:r>
            <a:rPr lang="en-US" dirty="0"/>
            <a:t>Repair and maintenance on equipment</a:t>
          </a:r>
        </a:p>
      </dgm:t>
    </dgm:pt>
    <dgm:pt modelId="{ABD824BE-6C78-4758-9A07-DA05BCA8031E}" type="parTrans" cxnId="{A4221B40-D1FD-4C42-BDD0-0B693C8DBBC8}">
      <dgm:prSet/>
      <dgm:spPr/>
      <dgm:t>
        <a:bodyPr/>
        <a:lstStyle/>
        <a:p>
          <a:endParaRPr lang="en-US"/>
        </a:p>
      </dgm:t>
    </dgm:pt>
    <dgm:pt modelId="{00044B75-04A9-44D8-945E-6ED4840254D1}" type="sibTrans" cxnId="{A4221B40-D1FD-4C42-BDD0-0B693C8DBBC8}">
      <dgm:prSet/>
      <dgm:spPr/>
      <dgm:t>
        <a:bodyPr/>
        <a:lstStyle/>
        <a:p>
          <a:endParaRPr lang="en-US"/>
        </a:p>
      </dgm:t>
    </dgm:pt>
    <dgm:pt modelId="{879870A3-E3CD-4F7F-806D-BA90ED9C07DA}">
      <dgm:prSet phldrT="[Text]"/>
      <dgm:spPr/>
      <dgm:t>
        <a:bodyPr/>
        <a:lstStyle/>
        <a:p>
          <a:r>
            <a:rPr lang="en-US" dirty="0">
              <a:solidFill>
                <a:srgbClr val="0654C6"/>
              </a:solidFill>
            </a:rPr>
            <a:t>Advantage</a:t>
          </a:r>
        </a:p>
      </dgm:t>
    </dgm:pt>
    <dgm:pt modelId="{24418FE1-E1B3-4903-9C24-8A50E699D236}" type="parTrans" cxnId="{E73A5DAF-13A4-4DE3-9254-463B9F5C5BCE}">
      <dgm:prSet/>
      <dgm:spPr/>
      <dgm:t>
        <a:bodyPr/>
        <a:lstStyle/>
        <a:p>
          <a:endParaRPr lang="en-US"/>
        </a:p>
      </dgm:t>
    </dgm:pt>
    <dgm:pt modelId="{F8E901B5-565C-438F-809E-8E8D57D5009D}" type="sibTrans" cxnId="{E73A5DAF-13A4-4DE3-9254-463B9F5C5BCE}">
      <dgm:prSet/>
      <dgm:spPr/>
      <dgm:t>
        <a:bodyPr/>
        <a:lstStyle/>
        <a:p>
          <a:endParaRPr lang="en-US"/>
        </a:p>
      </dgm:t>
    </dgm:pt>
    <dgm:pt modelId="{6F8A6C43-B89B-4C77-9252-CF1DD8E70B7D}">
      <dgm:prSet phldrT="[Text]"/>
      <dgm:spPr/>
      <dgm:t>
        <a:bodyPr/>
        <a:lstStyle/>
        <a:p>
          <a:r>
            <a:rPr lang="en-US" dirty="0"/>
            <a:t>Duration of treatment </a:t>
          </a:r>
        </a:p>
      </dgm:t>
    </dgm:pt>
    <dgm:pt modelId="{303BEED4-F0EC-46B8-9B6D-ED50D666B678}" type="parTrans" cxnId="{9A83F94D-139E-41D4-8D7E-0A8AE0174750}">
      <dgm:prSet/>
      <dgm:spPr/>
      <dgm:t>
        <a:bodyPr/>
        <a:lstStyle/>
        <a:p>
          <a:endParaRPr lang="en-US"/>
        </a:p>
      </dgm:t>
    </dgm:pt>
    <dgm:pt modelId="{2EFEDE83-F664-435B-9B1C-86EF3622DE88}" type="sibTrans" cxnId="{9A83F94D-139E-41D4-8D7E-0A8AE0174750}">
      <dgm:prSet/>
      <dgm:spPr/>
      <dgm:t>
        <a:bodyPr/>
        <a:lstStyle/>
        <a:p>
          <a:endParaRPr lang="en-US"/>
        </a:p>
      </dgm:t>
    </dgm:pt>
    <dgm:pt modelId="{AFDCA4CF-3643-4D6A-9779-1BF5FCC9169F}">
      <dgm:prSet phldrT="[Text]"/>
      <dgm:spPr/>
      <dgm:t>
        <a:bodyPr/>
        <a:lstStyle/>
        <a:p>
          <a:r>
            <a:rPr lang="en-US" dirty="0">
              <a:solidFill>
                <a:srgbClr val="FF0000"/>
              </a:solidFill>
            </a:rPr>
            <a:t>Disadvantage</a:t>
          </a:r>
        </a:p>
      </dgm:t>
    </dgm:pt>
    <dgm:pt modelId="{739E8B97-1F64-46F8-BE6C-C6A0EC16F754}" type="parTrans" cxnId="{9DBE2B06-1D99-41C0-B601-24E904778FF3}">
      <dgm:prSet/>
      <dgm:spPr/>
      <dgm:t>
        <a:bodyPr/>
        <a:lstStyle/>
        <a:p>
          <a:endParaRPr lang="en-US"/>
        </a:p>
      </dgm:t>
    </dgm:pt>
    <dgm:pt modelId="{C18FA756-064B-487D-A445-1E4339FBECF4}" type="sibTrans" cxnId="{9DBE2B06-1D99-41C0-B601-24E904778FF3}">
      <dgm:prSet/>
      <dgm:spPr/>
      <dgm:t>
        <a:bodyPr/>
        <a:lstStyle/>
        <a:p>
          <a:endParaRPr lang="en-US"/>
        </a:p>
      </dgm:t>
    </dgm:pt>
    <dgm:pt modelId="{F255981F-AB3F-4154-911F-76505B40AC94}">
      <dgm:prSet phldrT="[Text]"/>
      <dgm:spPr/>
      <dgm:t>
        <a:bodyPr/>
        <a:lstStyle/>
        <a:p>
          <a:r>
            <a:rPr lang="en-US" dirty="0"/>
            <a:t>Cost of initiation treatment</a:t>
          </a:r>
        </a:p>
      </dgm:t>
    </dgm:pt>
    <dgm:pt modelId="{1CB15292-D1C8-45AF-9A5A-C185625BBF84}" type="parTrans" cxnId="{3476DC86-7300-416C-A13C-4A4927DFB0C2}">
      <dgm:prSet/>
      <dgm:spPr/>
      <dgm:t>
        <a:bodyPr/>
        <a:lstStyle/>
        <a:p>
          <a:endParaRPr lang="en-US"/>
        </a:p>
      </dgm:t>
    </dgm:pt>
    <dgm:pt modelId="{A9326B40-60E5-4422-A51B-CD81769FE7ED}" type="sibTrans" cxnId="{3476DC86-7300-416C-A13C-4A4927DFB0C2}">
      <dgm:prSet/>
      <dgm:spPr/>
      <dgm:t>
        <a:bodyPr/>
        <a:lstStyle/>
        <a:p>
          <a:endParaRPr lang="en-US"/>
        </a:p>
      </dgm:t>
    </dgm:pt>
    <dgm:pt modelId="{8914D5B0-8A9B-4A8C-97B3-5B4FC30EA910}">
      <dgm:prSet phldrT="[Text]"/>
      <dgm:spPr/>
      <dgm:t>
        <a:bodyPr/>
        <a:lstStyle/>
        <a:p>
          <a:r>
            <a:rPr lang="en-US" dirty="0"/>
            <a:t>Efficiency to adhere to formation</a:t>
          </a:r>
        </a:p>
      </dgm:t>
    </dgm:pt>
    <dgm:pt modelId="{414D4810-89B8-4893-B5CE-585305804F98}" type="parTrans" cxnId="{DCE35302-F8D9-4601-A146-73D3BEC9A690}">
      <dgm:prSet/>
      <dgm:spPr/>
      <dgm:t>
        <a:bodyPr/>
        <a:lstStyle/>
        <a:p>
          <a:endParaRPr lang="en-US"/>
        </a:p>
      </dgm:t>
    </dgm:pt>
    <dgm:pt modelId="{9BCEE566-83D2-4A87-808C-F3B6D196BF46}" type="sibTrans" cxnId="{DCE35302-F8D9-4601-A146-73D3BEC9A690}">
      <dgm:prSet/>
      <dgm:spPr/>
      <dgm:t>
        <a:bodyPr/>
        <a:lstStyle/>
        <a:p>
          <a:endParaRPr lang="en-US"/>
        </a:p>
      </dgm:t>
    </dgm:pt>
    <dgm:pt modelId="{1D8645D5-E85A-431B-B2B4-E7D8E3A8EB76}">
      <dgm:prSet phldrT="[Text]"/>
      <dgm:spPr/>
      <dgm:t>
        <a:bodyPr/>
        <a:lstStyle/>
        <a:p>
          <a:r>
            <a:rPr lang="en-US" dirty="0">
              <a:solidFill>
                <a:srgbClr val="0654C6"/>
              </a:solidFill>
            </a:rPr>
            <a:t>Advantage</a:t>
          </a:r>
        </a:p>
      </dgm:t>
    </dgm:pt>
    <dgm:pt modelId="{0977043B-B867-40BB-85B7-5F1908058503}" type="parTrans" cxnId="{7ED059F8-D818-4141-B31B-0C6CF4C03AE4}">
      <dgm:prSet/>
      <dgm:spPr/>
      <dgm:t>
        <a:bodyPr/>
        <a:lstStyle/>
        <a:p>
          <a:endParaRPr lang="en-US"/>
        </a:p>
      </dgm:t>
    </dgm:pt>
    <dgm:pt modelId="{8A55AEAE-272B-4C53-BE2F-CCE655F88DB9}" type="sibTrans" cxnId="{7ED059F8-D818-4141-B31B-0C6CF4C03AE4}">
      <dgm:prSet/>
      <dgm:spPr/>
      <dgm:t>
        <a:bodyPr/>
        <a:lstStyle/>
        <a:p>
          <a:endParaRPr lang="en-US"/>
        </a:p>
      </dgm:t>
    </dgm:pt>
    <dgm:pt modelId="{1A6B204D-8E4F-490F-A0F7-97A758A6EF3E}">
      <dgm:prSet/>
      <dgm:spPr/>
      <dgm:t>
        <a:bodyPr/>
        <a:lstStyle/>
        <a:p>
          <a:r>
            <a:rPr lang="en-US" dirty="0"/>
            <a:t>Minimize number of treatments</a:t>
          </a:r>
        </a:p>
      </dgm:t>
    </dgm:pt>
    <dgm:pt modelId="{D12ACD8B-3F4E-4782-81AA-5AAFD3F96D16}" type="parTrans" cxnId="{9592D912-6E45-486E-9654-1ADEEACF8BE4}">
      <dgm:prSet/>
      <dgm:spPr/>
      <dgm:t>
        <a:bodyPr/>
        <a:lstStyle/>
        <a:p>
          <a:endParaRPr lang="en-US"/>
        </a:p>
      </dgm:t>
    </dgm:pt>
    <dgm:pt modelId="{4233D23E-818F-496E-89A9-53ECDBEF2579}" type="sibTrans" cxnId="{9592D912-6E45-486E-9654-1ADEEACF8BE4}">
      <dgm:prSet/>
      <dgm:spPr/>
      <dgm:t>
        <a:bodyPr/>
        <a:lstStyle/>
        <a:p>
          <a:endParaRPr lang="en-US"/>
        </a:p>
      </dgm:t>
    </dgm:pt>
    <dgm:pt modelId="{766D7CC5-4F42-40C8-A280-6C0F353B04C4}">
      <dgm:prSet/>
      <dgm:spPr/>
      <dgm:t>
        <a:bodyPr/>
        <a:lstStyle/>
        <a:p>
          <a:r>
            <a:rPr lang="en-US" dirty="0">
              <a:solidFill>
                <a:srgbClr val="FF0000"/>
              </a:solidFill>
            </a:rPr>
            <a:t>Disadvantage</a:t>
          </a:r>
        </a:p>
      </dgm:t>
    </dgm:pt>
    <dgm:pt modelId="{41010A0B-7B77-4762-9851-41E1977FC636}" type="parTrans" cxnId="{51705A94-458A-4471-825A-8F178179D1C9}">
      <dgm:prSet/>
      <dgm:spPr/>
      <dgm:t>
        <a:bodyPr/>
        <a:lstStyle/>
        <a:p>
          <a:endParaRPr lang="en-US"/>
        </a:p>
      </dgm:t>
    </dgm:pt>
    <dgm:pt modelId="{DC1B90FF-D9EC-42DE-99D6-FCE56AE12E3A}" type="sibTrans" cxnId="{51705A94-458A-4471-825A-8F178179D1C9}">
      <dgm:prSet/>
      <dgm:spPr/>
      <dgm:t>
        <a:bodyPr/>
        <a:lstStyle/>
        <a:p>
          <a:endParaRPr lang="en-US"/>
        </a:p>
      </dgm:t>
    </dgm:pt>
    <dgm:pt modelId="{C008D548-F957-4E18-A91E-68D2914FCA0D}">
      <dgm:prSet/>
      <dgm:spPr/>
      <dgm:t>
        <a:bodyPr/>
        <a:lstStyle/>
        <a:p>
          <a:r>
            <a:rPr lang="en-US" dirty="0"/>
            <a:t>Reactive </a:t>
          </a:r>
        </a:p>
      </dgm:t>
    </dgm:pt>
    <dgm:pt modelId="{ECF54B87-7559-4345-AA17-266D7EF229EA}" type="parTrans" cxnId="{DBFDDC15-C1D9-48F3-883A-A4163AA75C28}">
      <dgm:prSet/>
      <dgm:spPr/>
      <dgm:t>
        <a:bodyPr/>
        <a:lstStyle/>
        <a:p>
          <a:endParaRPr lang="en-US"/>
        </a:p>
      </dgm:t>
    </dgm:pt>
    <dgm:pt modelId="{6E3E6557-6776-4904-9D66-4ACB1C4FF2BB}" type="sibTrans" cxnId="{DBFDDC15-C1D9-48F3-883A-A4163AA75C28}">
      <dgm:prSet/>
      <dgm:spPr/>
      <dgm:t>
        <a:bodyPr/>
        <a:lstStyle/>
        <a:p>
          <a:endParaRPr lang="en-US"/>
        </a:p>
      </dgm:t>
    </dgm:pt>
    <dgm:pt modelId="{B08FCA7E-990B-498E-8624-C13464B389E3}">
      <dgm:prSet/>
      <dgm:spPr/>
      <dgm:t>
        <a:bodyPr/>
        <a:lstStyle/>
        <a:p>
          <a:r>
            <a:rPr lang="en-US" dirty="0"/>
            <a:t>Contact time</a:t>
          </a:r>
        </a:p>
      </dgm:t>
    </dgm:pt>
    <dgm:pt modelId="{E036482A-F37F-43CD-9833-D9A87AED4D21}" type="parTrans" cxnId="{2325288B-5122-41FF-A21C-B73EF8DC9241}">
      <dgm:prSet/>
      <dgm:spPr/>
      <dgm:t>
        <a:bodyPr/>
        <a:lstStyle/>
        <a:p>
          <a:endParaRPr lang="en-US"/>
        </a:p>
      </dgm:t>
    </dgm:pt>
    <dgm:pt modelId="{2242194D-AD47-46E6-BFC7-437A92614F4D}" type="sibTrans" cxnId="{2325288B-5122-41FF-A21C-B73EF8DC9241}">
      <dgm:prSet/>
      <dgm:spPr/>
      <dgm:t>
        <a:bodyPr/>
        <a:lstStyle/>
        <a:p>
          <a:endParaRPr lang="en-US"/>
        </a:p>
      </dgm:t>
    </dgm:pt>
    <dgm:pt modelId="{DCC50F21-5E79-4A8C-8B43-8B499F60CCB6}">
      <dgm:prSet phldrT="[Text]"/>
      <dgm:spPr/>
      <dgm:t>
        <a:bodyPr/>
        <a:lstStyle/>
        <a:p>
          <a:r>
            <a:rPr lang="en-US" dirty="0"/>
            <a:t>Weather</a:t>
          </a:r>
        </a:p>
      </dgm:t>
    </dgm:pt>
    <dgm:pt modelId="{DB653A6D-935A-449B-B2B7-5FB614209309}" type="parTrans" cxnId="{B084064D-770F-4F7E-8B05-8CC172047E75}">
      <dgm:prSet/>
      <dgm:spPr/>
      <dgm:t>
        <a:bodyPr/>
        <a:lstStyle/>
        <a:p>
          <a:endParaRPr lang="en-US"/>
        </a:p>
      </dgm:t>
    </dgm:pt>
    <dgm:pt modelId="{CA2B48D5-DE85-445E-98E6-C8A1056A2B50}" type="sibTrans" cxnId="{B084064D-770F-4F7E-8B05-8CC172047E75}">
      <dgm:prSet/>
      <dgm:spPr/>
      <dgm:t>
        <a:bodyPr/>
        <a:lstStyle/>
        <a:p>
          <a:endParaRPr lang="en-US"/>
        </a:p>
      </dgm:t>
    </dgm:pt>
    <dgm:pt modelId="{94C1DD6B-BD30-4E02-8074-B0B08E33BA1F}">
      <dgm:prSet phldrT="[Text]"/>
      <dgm:spPr/>
      <dgm:t>
        <a:bodyPr/>
        <a:lstStyle/>
        <a:p>
          <a:r>
            <a:rPr lang="en-US" dirty="0"/>
            <a:t>Roads</a:t>
          </a:r>
        </a:p>
      </dgm:t>
    </dgm:pt>
    <dgm:pt modelId="{4BBE74BB-C1D6-40C3-B2F8-6966B6024881}" type="parTrans" cxnId="{6DC7E32D-77B3-47FC-A1A2-C7ED3EA0EA8F}">
      <dgm:prSet/>
      <dgm:spPr/>
      <dgm:t>
        <a:bodyPr/>
        <a:lstStyle/>
        <a:p>
          <a:endParaRPr lang="en-US"/>
        </a:p>
      </dgm:t>
    </dgm:pt>
    <dgm:pt modelId="{F420B693-556C-494E-9050-8A3943925747}" type="sibTrans" cxnId="{6DC7E32D-77B3-47FC-A1A2-C7ED3EA0EA8F}">
      <dgm:prSet/>
      <dgm:spPr/>
      <dgm:t>
        <a:bodyPr/>
        <a:lstStyle/>
        <a:p>
          <a:endParaRPr lang="en-US"/>
        </a:p>
      </dgm:t>
    </dgm:pt>
    <dgm:pt modelId="{4E48B887-4D27-44C0-9A62-9C2CF0770982}">
      <dgm:prSet phldrT="[Text]"/>
      <dgm:spPr/>
      <dgm:t>
        <a:bodyPr/>
        <a:lstStyle/>
        <a:p>
          <a:r>
            <a:rPr lang="en-US" dirty="0"/>
            <a:t>Introduction of foreign water</a:t>
          </a:r>
        </a:p>
      </dgm:t>
    </dgm:pt>
    <dgm:pt modelId="{93F2B901-ED41-4BC1-944A-0757AB2CBFAC}" type="parTrans" cxnId="{BB8AD9BF-62A1-4741-8778-E2FBFE53B3BE}">
      <dgm:prSet/>
      <dgm:spPr/>
      <dgm:t>
        <a:bodyPr/>
        <a:lstStyle/>
        <a:p>
          <a:endParaRPr lang="en-US"/>
        </a:p>
      </dgm:t>
    </dgm:pt>
    <dgm:pt modelId="{5E45A770-6D72-4223-BE00-F6D89A8BD740}" type="sibTrans" cxnId="{BB8AD9BF-62A1-4741-8778-E2FBFE53B3BE}">
      <dgm:prSet/>
      <dgm:spPr/>
      <dgm:t>
        <a:bodyPr/>
        <a:lstStyle/>
        <a:p>
          <a:endParaRPr lang="en-US"/>
        </a:p>
      </dgm:t>
    </dgm:pt>
    <dgm:pt modelId="{E4913508-1B22-4636-8FE5-8391206C543F}">
      <dgm:prSet phldrT="[Text]"/>
      <dgm:spPr/>
      <dgm:t>
        <a:bodyPr/>
        <a:lstStyle/>
        <a:p>
          <a:r>
            <a:rPr lang="en-US" dirty="0"/>
            <a:t>Product placement</a:t>
          </a:r>
        </a:p>
      </dgm:t>
    </dgm:pt>
    <dgm:pt modelId="{05D54FDA-3366-4CE3-8D83-DE16B805A9E6}" type="parTrans" cxnId="{7B606073-6555-4578-ACF7-576D8412BEF9}">
      <dgm:prSet/>
      <dgm:spPr/>
      <dgm:t>
        <a:bodyPr/>
        <a:lstStyle/>
        <a:p>
          <a:endParaRPr lang="en-US"/>
        </a:p>
      </dgm:t>
    </dgm:pt>
    <dgm:pt modelId="{BEB4D811-CD42-4C71-B4B1-5D3491BFCF13}" type="sibTrans" cxnId="{7B606073-6555-4578-ACF7-576D8412BEF9}">
      <dgm:prSet/>
      <dgm:spPr/>
      <dgm:t>
        <a:bodyPr/>
        <a:lstStyle/>
        <a:p>
          <a:endParaRPr lang="en-US"/>
        </a:p>
      </dgm:t>
    </dgm:pt>
    <dgm:pt modelId="{57CAE23B-21BE-4C90-B2B8-00C8F293E8B8}">
      <dgm:prSet phldrT="[Text]"/>
      <dgm:spPr/>
      <dgm:t>
        <a:bodyPr/>
        <a:lstStyle/>
        <a:p>
          <a:r>
            <a:rPr lang="en-US" dirty="0"/>
            <a:t>Not economical on many wells</a:t>
          </a:r>
        </a:p>
      </dgm:t>
    </dgm:pt>
    <dgm:pt modelId="{08811AE9-87A1-417A-97BA-A313AD64DB5B}" type="parTrans" cxnId="{F221A1E7-0DB9-4FE5-8DC3-6176D93BA9F0}">
      <dgm:prSet/>
      <dgm:spPr/>
      <dgm:t>
        <a:bodyPr/>
        <a:lstStyle/>
        <a:p>
          <a:endParaRPr lang="en-US"/>
        </a:p>
      </dgm:t>
    </dgm:pt>
    <dgm:pt modelId="{9FBCB3FA-AE23-4FEA-8F3F-56B8FD7058AD}" type="sibTrans" cxnId="{F221A1E7-0DB9-4FE5-8DC3-6176D93BA9F0}">
      <dgm:prSet/>
      <dgm:spPr/>
      <dgm:t>
        <a:bodyPr/>
        <a:lstStyle/>
        <a:p>
          <a:endParaRPr lang="en-US"/>
        </a:p>
      </dgm:t>
    </dgm:pt>
    <dgm:pt modelId="{61FB2C31-74A8-4154-97FF-A0957CFC84AD}">
      <dgm:prSet phldrT="[Text]"/>
      <dgm:spPr/>
      <dgm:t>
        <a:bodyPr/>
        <a:lstStyle/>
        <a:p>
          <a:r>
            <a:rPr lang="en-US" b="1" dirty="0"/>
            <a:t>Hot Oil</a:t>
          </a:r>
        </a:p>
      </dgm:t>
    </dgm:pt>
    <dgm:pt modelId="{1EE5FB4A-5335-40F1-AC6D-9AE6C5AC80A8}" type="parTrans" cxnId="{82245125-BF9A-4FF1-B44D-0CEBE6B8D0FE}">
      <dgm:prSet/>
      <dgm:spPr/>
      <dgm:t>
        <a:bodyPr/>
        <a:lstStyle/>
        <a:p>
          <a:endParaRPr lang="en-US"/>
        </a:p>
      </dgm:t>
    </dgm:pt>
    <dgm:pt modelId="{4F3C2219-3E71-40A2-8C12-89AEE4CF3D15}" type="sibTrans" cxnId="{82245125-BF9A-4FF1-B44D-0CEBE6B8D0FE}">
      <dgm:prSet/>
      <dgm:spPr/>
      <dgm:t>
        <a:bodyPr/>
        <a:lstStyle/>
        <a:p>
          <a:endParaRPr lang="en-US"/>
        </a:p>
      </dgm:t>
    </dgm:pt>
    <dgm:pt modelId="{DD345247-210A-4736-B5F9-6B485BF7A8A0}">
      <dgm:prSet phldrT="[Text]"/>
      <dgm:spPr/>
      <dgm:t>
        <a:bodyPr/>
        <a:lstStyle/>
        <a:p>
          <a:r>
            <a:rPr lang="en-US" dirty="0">
              <a:solidFill>
                <a:srgbClr val="0654C6"/>
              </a:solidFill>
            </a:rPr>
            <a:t>Advantages</a:t>
          </a:r>
        </a:p>
      </dgm:t>
    </dgm:pt>
    <dgm:pt modelId="{6273BFE1-D2DF-4627-A9B2-E53C74F8060B}" type="parTrans" cxnId="{A78FF0FC-F004-4CC1-9760-F7A8DC4AFF0E}">
      <dgm:prSet/>
      <dgm:spPr/>
      <dgm:t>
        <a:bodyPr/>
        <a:lstStyle/>
        <a:p>
          <a:endParaRPr lang="en-US"/>
        </a:p>
      </dgm:t>
    </dgm:pt>
    <dgm:pt modelId="{DF1FD217-CE05-4DCD-A7A0-CDFD3F95259F}" type="sibTrans" cxnId="{A78FF0FC-F004-4CC1-9760-F7A8DC4AFF0E}">
      <dgm:prSet/>
      <dgm:spPr/>
      <dgm:t>
        <a:bodyPr/>
        <a:lstStyle/>
        <a:p>
          <a:endParaRPr lang="en-US"/>
        </a:p>
      </dgm:t>
    </dgm:pt>
    <dgm:pt modelId="{46238C97-97AD-4764-9843-5159D78E01A1}">
      <dgm:prSet phldrT="[Text]"/>
      <dgm:spPr/>
      <dgm:t>
        <a:bodyPr/>
        <a:lstStyle/>
        <a:p>
          <a:r>
            <a:rPr lang="en-US" dirty="0">
              <a:solidFill>
                <a:srgbClr val="FF0000"/>
              </a:solidFill>
            </a:rPr>
            <a:t>Disadvantages</a:t>
          </a:r>
        </a:p>
      </dgm:t>
    </dgm:pt>
    <dgm:pt modelId="{BC244EFF-2601-4D84-900A-8D258B0085FA}" type="parTrans" cxnId="{5CC4F173-DA98-4A95-9C7B-07EE54DAD977}">
      <dgm:prSet/>
      <dgm:spPr/>
      <dgm:t>
        <a:bodyPr/>
        <a:lstStyle/>
        <a:p>
          <a:endParaRPr lang="en-US"/>
        </a:p>
      </dgm:t>
    </dgm:pt>
    <dgm:pt modelId="{162B514D-EC1C-4977-A249-2E6192F81F52}" type="sibTrans" cxnId="{5CC4F173-DA98-4A95-9C7B-07EE54DAD977}">
      <dgm:prSet/>
      <dgm:spPr/>
      <dgm:t>
        <a:bodyPr/>
        <a:lstStyle/>
        <a:p>
          <a:endParaRPr lang="en-US"/>
        </a:p>
      </dgm:t>
    </dgm:pt>
    <dgm:pt modelId="{FA8B743F-84D4-42F5-9160-F13B87ED7EE0}">
      <dgm:prSet phldrT="[Text]"/>
      <dgm:spPr/>
      <dgm:t>
        <a:bodyPr/>
        <a:lstStyle/>
        <a:p>
          <a:r>
            <a:rPr lang="en-US" dirty="0"/>
            <a:t>Quick relief</a:t>
          </a:r>
        </a:p>
      </dgm:t>
    </dgm:pt>
    <dgm:pt modelId="{96C51E96-67D0-481A-B0B7-BD60E4AA57DA}" type="parTrans" cxnId="{27110A3C-E114-42B9-8AD7-8577B730E24E}">
      <dgm:prSet/>
      <dgm:spPr/>
      <dgm:t>
        <a:bodyPr/>
        <a:lstStyle/>
        <a:p>
          <a:endParaRPr lang="en-US"/>
        </a:p>
      </dgm:t>
    </dgm:pt>
    <dgm:pt modelId="{D7BC314D-62B1-40AF-81A4-B00ABFA2E363}" type="sibTrans" cxnId="{27110A3C-E114-42B9-8AD7-8577B730E24E}">
      <dgm:prSet/>
      <dgm:spPr/>
      <dgm:t>
        <a:bodyPr/>
        <a:lstStyle/>
        <a:p>
          <a:endParaRPr lang="en-US"/>
        </a:p>
      </dgm:t>
    </dgm:pt>
    <dgm:pt modelId="{A727916B-0955-4628-8B20-22D8989A93C8}">
      <dgm:prSet phldrT="[Text]"/>
      <dgm:spPr/>
      <dgm:t>
        <a:bodyPr/>
        <a:lstStyle/>
        <a:p>
          <a:r>
            <a:rPr lang="en-US" dirty="0"/>
            <a:t>Removed light aromatics leaving heavy aromatics</a:t>
          </a:r>
        </a:p>
      </dgm:t>
    </dgm:pt>
    <dgm:pt modelId="{486F3349-9633-4BB7-8CBF-F8D8B8637E68}" type="parTrans" cxnId="{0F5AA243-DB17-4163-A132-85556F6FD12D}">
      <dgm:prSet/>
      <dgm:spPr/>
      <dgm:t>
        <a:bodyPr/>
        <a:lstStyle/>
        <a:p>
          <a:endParaRPr lang="en-US"/>
        </a:p>
      </dgm:t>
    </dgm:pt>
    <dgm:pt modelId="{41ACA893-8CD5-4C14-92D3-7A53E72DC359}" type="sibTrans" cxnId="{0F5AA243-DB17-4163-A132-85556F6FD12D}">
      <dgm:prSet/>
      <dgm:spPr/>
      <dgm:t>
        <a:bodyPr/>
        <a:lstStyle/>
        <a:p>
          <a:endParaRPr lang="en-US"/>
        </a:p>
      </dgm:t>
    </dgm:pt>
    <dgm:pt modelId="{B810249D-F31C-4935-8D49-EEEE051BA8B6}">
      <dgm:prSet phldrT="[Text]"/>
      <dgm:spPr/>
      <dgm:t>
        <a:bodyPr/>
        <a:lstStyle/>
        <a:p>
          <a:r>
            <a:rPr lang="en-US" dirty="0"/>
            <a:t>Damage to wellbore through paraffin buildup</a:t>
          </a:r>
        </a:p>
      </dgm:t>
    </dgm:pt>
    <dgm:pt modelId="{AFB7554F-A406-46D8-8362-0EC2CBF55505}" type="parTrans" cxnId="{FB56E831-FBCD-4700-8462-0D09142D7AED}">
      <dgm:prSet/>
      <dgm:spPr/>
      <dgm:t>
        <a:bodyPr/>
        <a:lstStyle/>
        <a:p>
          <a:endParaRPr lang="en-US"/>
        </a:p>
      </dgm:t>
    </dgm:pt>
    <dgm:pt modelId="{93467543-DD9D-4653-B516-B017782B0079}" type="sibTrans" cxnId="{FB56E831-FBCD-4700-8462-0D09142D7AED}">
      <dgm:prSet/>
      <dgm:spPr/>
      <dgm:t>
        <a:bodyPr/>
        <a:lstStyle/>
        <a:p>
          <a:endParaRPr lang="en-US"/>
        </a:p>
      </dgm:t>
    </dgm:pt>
    <dgm:pt modelId="{62918853-5ACC-41F7-AD3B-16F638ECD4E8}" type="pres">
      <dgm:prSet presAssocID="{CE6A7AFB-EEB6-4646-A4B3-5A9B659DC1CF}" presName="Name0" presStyleCnt="0">
        <dgm:presLayoutVars>
          <dgm:dir/>
          <dgm:animLvl val="lvl"/>
          <dgm:resizeHandles val="exact"/>
        </dgm:presLayoutVars>
      </dgm:prSet>
      <dgm:spPr/>
    </dgm:pt>
    <dgm:pt modelId="{05BDFC69-2443-47D1-AFDF-8801A9207BFA}" type="pres">
      <dgm:prSet presAssocID="{246A21A1-B128-4152-A25B-7E3C0CE0BEDB}" presName="composite" presStyleCnt="0"/>
      <dgm:spPr/>
    </dgm:pt>
    <dgm:pt modelId="{D4E11766-7A5A-47C6-A5B6-51F729F88874}" type="pres">
      <dgm:prSet presAssocID="{246A21A1-B128-4152-A25B-7E3C0CE0BEDB}" presName="parTx" presStyleLbl="alignNode1" presStyleIdx="0" presStyleCnt="3">
        <dgm:presLayoutVars>
          <dgm:chMax val="0"/>
          <dgm:chPref val="0"/>
          <dgm:bulletEnabled val="1"/>
        </dgm:presLayoutVars>
      </dgm:prSet>
      <dgm:spPr/>
    </dgm:pt>
    <dgm:pt modelId="{30B3D892-75E9-4B25-AB2F-E8844A4E6571}" type="pres">
      <dgm:prSet presAssocID="{246A21A1-B128-4152-A25B-7E3C0CE0BEDB}" presName="desTx" presStyleLbl="alignAccFollowNode1" presStyleIdx="0" presStyleCnt="3">
        <dgm:presLayoutVars>
          <dgm:bulletEnabled val="1"/>
        </dgm:presLayoutVars>
      </dgm:prSet>
      <dgm:spPr/>
    </dgm:pt>
    <dgm:pt modelId="{9ED41AE1-8E39-4547-AD10-48BD0AD51AB1}" type="pres">
      <dgm:prSet presAssocID="{37FA754D-33F7-4BD8-8542-0C64AA86B4E2}" presName="space" presStyleCnt="0"/>
      <dgm:spPr/>
    </dgm:pt>
    <dgm:pt modelId="{8451A030-B26F-4F40-BBE7-65C9A9F3BB7C}" type="pres">
      <dgm:prSet presAssocID="{A91BF8A4-916F-46DB-9B20-9C477553C959}" presName="composite" presStyleCnt="0"/>
      <dgm:spPr/>
    </dgm:pt>
    <dgm:pt modelId="{40A3D1EA-1AC8-4878-AAD3-EAC2930331CD}" type="pres">
      <dgm:prSet presAssocID="{A91BF8A4-916F-46DB-9B20-9C477553C959}" presName="parTx" presStyleLbl="alignNode1" presStyleIdx="1" presStyleCnt="3">
        <dgm:presLayoutVars>
          <dgm:chMax val="0"/>
          <dgm:chPref val="0"/>
          <dgm:bulletEnabled val="1"/>
        </dgm:presLayoutVars>
      </dgm:prSet>
      <dgm:spPr/>
    </dgm:pt>
    <dgm:pt modelId="{711CA3F3-B7E6-451E-BE1C-D49D49709BC8}" type="pres">
      <dgm:prSet presAssocID="{A91BF8A4-916F-46DB-9B20-9C477553C959}" presName="desTx" presStyleLbl="alignAccFollowNode1" presStyleIdx="1" presStyleCnt="3">
        <dgm:presLayoutVars>
          <dgm:bulletEnabled val="1"/>
        </dgm:presLayoutVars>
      </dgm:prSet>
      <dgm:spPr/>
    </dgm:pt>
    <dgm:pt modelId="{D6F603C4-6155-4FE2-8A72-088F83C0B76E}" type="pres">
      <dgm:prSet presAssocID="{2A8E5E62-814B-46A4-8498-58DFB394A66F}" presName="space" presStyleCnt="0"/>
      <dgm:spPr/>
    </dgm:pt>
    <dgm:pt modelId="{3C3EA355-0271-477D-ACA9-B10045A18F6D}" type="pres">
      <dgm:prSet presAssocID="{64364D1E-F5F5-4600-A8B7-2B76A7C443C2}" presName="composite" presStyleCnt="0"/>
      <dgm:spPr/>
    </dgm:pt>
    <dgm:pt modelId="{6DB5F746-C331-41A5-9F09-17D3B74A0893}" type="pres">
      <dgm:prSet presAssocID="{64364D1E-F5F5-4600-A8B7-2B76A7C443C2}" presName="parTx" presStyleLbl="alignNode1" presStyleIdx="2" presStyleCnt="3">
        <dgm:presLayoutVars>
          <dgm:chMax val="0"/>
          <dgm:chPref val="0"/>
          <dgm:bulletEnabled val="1"/>
        </dgm:presLayoutVars>
      </dgm:prSet>
      <dgm:spPr/>
    </dgm:pt>
    <dgm:pt modelId="{660C38F6-22EB-46AC-B800-89D2C2592E9F}" type="pres">
      <dgm:prSet presAssocID="{64364D1E-F5F5-4600-A8B7-2B76A7C443C2}" presName="desTx" presStyleLbl="alignAccFollowNode1" presStyleIdx="2" presStyleCnt="3">
        <dgm:presLayoutVars>
          <dgm:bulletEnabled val="1"/>
        </dgm:presLayoutVars>
      </dgm:prSet>
      <dgm:spPr/>
    </dgm:pt>
  </dgm:ptLst>
  <dgm:cxnLst>
    <dgm:cxn modelId="{3492AA00-35A1-406C-A1DA-6D5EC8DC459E}" type="presOf" srcId="{246A21A1-B128-4152-A25B-7E3C0CE0BEDB}" destId="{D4E11766-7A5A-47C6-A5B6-51F729F88874}" srcOrd="0" destOrd="0" presId="urn:microsoft.com/office/officeart/2005/8/layout/hList1"/>
    <dgm:cxn modelId="{DCE35302-F8D9-4601-A146-73D3BEC9A690}" srcId="{AFDCA4CF-3643-4D6A-9779-1BF5FCC9169F}" destId="{8914D5B0-8A9B-4A8C-97B3-5B4FC30EA910}" srcOrd="1" destOrd="0" parTransId="{414D4810-89B8-4893-B5CE-585305804F98}" sibTransId="{9BCEE566-83D2-4A87-808C-F3B6D196BF46}"/>
    <dgm:cxn modelId="{9DBE2B06-1D99-41C0-B601-24E904778FF3}" srcId="{1BC7E1BE-09DD-4AB8-953D-13362440D127}" destId="{AFDCA4CF-3643-4D6A-9779-1BF5FCC9169F}" srcOrd="1" destOrd="0" parTransId="{739E8B97-1F64-46F8-BE6C-C6A0EC16F754}" sibTransId="{C18FA756-064B-487D-A445-1E4339FBECF4}"/>
    <dgm:cxn modelId="{5C25B00A-8EE3-4108-AADB-C8264C1BE1FC}" type="presOf" srcId="{CC8D6CA0-46E4-4F8E-BD7C-4FDA81BF8C54}" destId="{660C38F6-22EB-46AC-B800-89D2C2592E9F}" srcOrd="0" destOrd="7" presId="urn:microsoft.com/office/officeart/2005/8/layout/hList1"/>
    <dgm:cxn modelId="{5920ED11-DF35-4BA4-AB78-C66CBBEB92F3}" srcId="{64364D1E-F5F5-4600-A8B7-2B76A7C443C2}" destId="{1BC7E1BE-09DD-4AB8-953D-13362440D127}" srcOrd="0" destOrd="0" parTransId="{39AA503D-E4CE-40CB-8872-55A51D6583DB}" sibTransId="{74017637-C435-47AF-82E6-518961F8B3FE}"/>
    <dgm:cxn modelId="{9592D912-6E45-486E-9654-1ADEEACF8BE4}" srcId="{1D8645D5-E85A-431B-B2B4-E7D8E3A8EB76}" destId="{1A6B204D-8E4F-490F-A0F7-97A758A6EF3E}" srcOrd="0" destOrd="0" parTransId="{D12ACD8B-3F4E-4782-81AA-5AAFD3F96D16}" sibTransId="{4233D23E-818F-496E-89A9-53ECDBEF2579}"/>
    <dgm:cxn modelId="{DBFDDC15-C1D9-48F3-883A-A4163AA75C28}" srcId="{766D7CC5-4F42-40C8-A280-6C0F353B04C4}" destId="{C008D548-F957-4E18-A91E-68D2914FCA0D}" srcOrd="0" destOrd="0" parTransId="{ECF54B87-7559-4345-AA17-266D7EF229EA}" sibTransId="{6E3E6557-6776-4904-9D66-4ACB1C4FF2BB}"/>
    <dgm:cxn modelId="{904E1319-DA5D-4E4F-A293-3F8AA5B4AF6C}" type="presOf" srcId="{7D32E092-6D89-47C2-A731-388088B59E5A}" destId="{30B3D892-75E9-4B25-AB2F-E8844A4E6571}" srcOrd="0" destOrd="2" presId="urn:microsoft.com/office/officeart/2005/8/layout/hList1"/>
    <dgm:cxn modelId="{60056E1A-7A1F-4690-A507-CDDA3BDE3D7F}" srcId="{5F341B29-BECE-4894-A0B5-08FF7D4970CA}" destId="{DC4F2667-CD7C-4A1F-B352-D28063C39184}" srcOrd="1" destOrd="0" parTransId="{BD7CAC94-29BB-407A-8B4C-35EBA2376CEE}" sibTransId="{7C442514-C608-49F5-81AC-DF1FF74CE0A8}"/>
    <dgm:cxn modelId="{E7EA381D-E9A9-434D-BA0C-EFBD7D02A5BD}" type="presOf" srcId="{DC4F2667-CD7C-4A1F-B352-D28063C39184}" destId="{30B3D892-75E9-4B25-AB2F-E8844A4E6571}" srcOrd="0" destOrd="5" presId="urn:microsoft.com/office/officeart/2005/8/layout/hList1"/>
    <dgm:cxn modelId="{993ED322-7356-4F12-B384-FD15EAD1D586}" type="presOf" srcId="{5A77F210-5F2A-4B88-94D1-DD84C6BD514C}" destId="{30B3D892-75E9-4B25-AB2F-E8844A4E6571}" srcOrd="0" destOrd="1" presId="urn:microsoft.com/office/officeart/2005/8/layout/hList1"/>
    <dgm:cxn modelId="{82245125-BF9A-4FF1-B44D-0CEBE6B8D0FE}" srcId="{246A21A1-B128-4152-A25B-7E3C0CE0BEDB}" destId="{61FB2C31-74A8-4154-97FF-A0957CFC84AD}" srcOrd="3" destOrd="0" parTransId="{1EE5FB4A-5335-40F1-AC6D-9AE6C5AC80A8}" sibTransId="{4F3C2219-3E71-40A2-8C12-89AEE4CF3D15}"/>
    <dgm:cxn modelId="{CF29DE2B-C59A-43ED-9241-3CE646CF5D34}" type="presOf" srcId="{A1F00339-6831-4EFE-850E-833291C0B52E}" destId="{711CA3F3-B7E6-451E-BE1C-D49D49709BC8}" srcOrd="0" destOrd="1" presId="urn:microsoft.com/office/officeart/2005/8/layout/hList1"/>
    <dgm:cxn modelId="{6DC7E32D-77B3-47FC-A1A2-C7ED3EA0EA8F}" srcId="{DC4F2667-CD7C-4A1F-B352-D28063C39184}" destId="{94C1DD6B-BD30-4E02-8074-B0B08E33BA1F}" srcOrd="1" destOrd="0" parTransId="{4BBE74BB-C1D6-40C3-B2F8-6966B6024881}" sibTransId="{F420B693-556C-494E-9050-8A3943925747}"/>
    <dgm:cxn modelId="{22D95B30-B158-4DB2-AE25-3044E3A98F53}" srcId="{A91BF8A4-916F-46DB-9B20-9C477553C959}" destId="{55EE7B7D-835D-4CCB-8F6D-285456589B3A}" srcOrd="2" destOrd="0" parTransId="{45CFE43B-67B1-4C21-A1A5-06B48416D9D9}" sibTransId="{95EC13D4-39C9-41BB-9F8F-3417E4F00F03}"/>
    <dgm:cxn modelId="{FB56E831-FBCD-4700-8462-0D09142D7AED}" srcId="{46238C97-97AD-4764-9843-5159D78E01A1}" destId="{B810249D-F31C-4935-8D49-EEEE051BA8B6}" srcOrd="1" destOrd="0" parTransId="{AFB7554F-A406-46D8-8362-0EC2CBF55505}" sibTransId="{93467543-DD9D-4653-B516-B017782B0079}"/>
    <dgm:cxn modelId="{A6DCD137-88E0-40A8-BC04-759E5E4E3D03}" srcId="{246A21A1-B128-4152-A25B-7E3C0CE0BEDB}" destId="{55A40083-79F4-4A5A-841D-7DA9DCA7C949}" srcOrd="0" destOrd="0" parTransId="{D0F10057-D8A9-459E-9F34-FE2E46D9CE05}" sibTransId="{16F232E6-83D0-418F-A636-E298392E76F9}"/>
    <dgm:cxn modelId="{162C8E38-2FCD-44A1-823F-ED4E75854BA5}" type="presOf" srcId="{DD345247-210A-4736-B5F9-6B485BF7A8A0}" destId="{30B3D892-75E9-4B25-AB2F-E8844A4E6571}" srcOrd="0" destOrd="11" presId="urn:microsoft.com/office/officeart/2005/8/layout/hList1"/>
    <dgm:cxn modelId="{27110A3C-E114-42B9-8AD7-8577B730E24E}" srcId="{DD345247-210A-4736-B5F9-6B485BF7A8A0}" destId="{FA8B743F-84D4-42F5-9160-F13B87ED7EE0}" srcOrd="0" destOrd="0" parTransId="{96C51E96-67D0-481A-B0B7-BD60E4AA57DA}" sibTransId="{D7BC314D-62B1-40AF-81A4-B00ABFA2E363}"/>
    <dgm:cxn modelId="{505E4F3C-33AC-4363-8090-223C9FAFE5E7}" type="presOf" srcId="{CE5D2597-031A-4990-8E87-65D615BA44A4}" destId="{711CA3F3-B7E6-451E-BE1C-D49D49709BC8}" srcOrd="0" destOrd="4" presId="urn:microsoft.com/office/officeart/2005/8/layout/hList1"/>
    <dgm:cxn modelId="{A4221B40-D1FD-4C42-BDD0-0B693C8DBBC8}" srcId="{55EE7B7D-835D-4CCB-8F6D-285456589B3A}" destId="{6011ECE7-A9D9-4E61-9DCC-4406B19F27F8}" srcOrd="1" destOrd="0" parTransId="{ABD824BE-6C78-4758-9A07-DA05BCA8031E}" sibTransId="{00044B75-04A9-44D8-945E-6ED4840254D1}"/>
    <dgm:cxn modelId="{4A8AA541-3A56-441A-95E4-5EF230F508EB}" srcId="{CE6A7AFB-EEB6-4646-A4B3-5A9B659DC1CF}" destId="{246A21A1-B128-4152-A25B-7E3C0CE0BEDB}" srcOrd="0" destOrd="0" parTransId="{3A887134-DB2B-4928-B0C6-479EE31D1A0C}" sibTransId="{37FA754D-33F7-4BD8-8542-0C64AA86B4E2}"/>
    <dgm:cxn modelId="{0F5AA243-DB17-4163-A132-85556F6FD12D}" srcId="{46238C97-97AD-4764-9843-5159D78E01A1}" destId="{A727916B-0955-4628-8B20-22D8989A93C8}" srcOrd="0" destOrd="0" parTransId="{486F3349-9633-4BB7-8CBF-F8D8B8637E68}" sibTransId="{41ACA893-8CD5-4C14-92D3-7A53E72DC359}"/>
    <dgm:cxn modelId="{B29E1947-FEF8-42AA-82AB-D00D6B9B1677}" type="presOf" srcId="{AFDCA4CF-3643-4D6A-9779-1BF5FCC9169F}" destId="{660C38F6-22EB-46AC-B800-89D2C2592E9F}" srcOrd="0" destOrd="4" presId="urn:microsoft.com/office/officeart/2005/8/layout/hList1"/>
    <dgm:cxn modelId="{6FC2BB47-3AB0-46BC-B8AE-3C8F7ADD0FB1}" type="presOf" srcId="{55EE7B7D-835D-4CCB-8F6D-285456589B3A}" destId="{711CA3F3-B7E6-451E-BE1C-D49D49709BC8}" srcOrd="0" destOrd="3" presId="urn:microsoft.com/office/officeart/2005/8/layout/hList1"/>
    <dgm:cxn modelId="{A598764A-8189-4BD8-90DE-0219D14DA569}" type="presOf" srcId="{46238C97-97AD-4764-9843-5159D78E01A1}" destId="{30B3D892-75E9-4B25-AB2F-E8844A4E6571}" srcOrd="0" destOrd="13" presId="urn:microsoft.com/office/officeart/2005/8/layout/hList1"/>
    <dgm:cxn modelId="{B084064D-770F-4F7E-8B05-8CC172047E75}" srcId="{DC4F2667-CD7C-4A1F-B352-D28063C39184}" destId="{DCC50F21-5E79-4A8C-8B43-8B499F60CCB6}" srcOrd="0" destOrd="0" parTransId="{DB653A6D-935A-449B-B2B7-5FB614209309}" sibTransId="{CA2B48D5-DE85-445E-98E6-C8A1056A2B50}"/>
    <dgm:cxn modelId="{9A83F94D-139E-41D4-8D7E-0A8AE0174750}" srcId="{879870A3-E3CD-4F7F-806D-BA90ED9C07DA}" destId="{6F8A6C43-B89B-4C77-9252-CF1DD8E70B7D}" srcOrd="0" destOrd="0" parTransId="{303BEED4-F0EC-46B8-9B6D-ED50D666B678}" sibTransId="{2EFEDE83-F664-435B-9B1C-86EF3622DE88}"/>
    <dgm:cxn modelId="{E7428951-F842-48F2-9E06-CF69D11BDC5A}" type="presOf" srcId="{6011ECE7-A9D9-4E61-9DCC-4406B19F27F8}" destId="{711CA3F3-B7E6-451E-BE1C-D49D49709BC8}" srcOrd="0" destOrd="5" presId="urn:microsoft.com/office/officeart/2005/8/layout/hList1"/>
    <dgm:cxn modelId="{CAD3FD51-D1A5-43A1-B652-28EA22F7C62D}" srcId="{246A21A1-B128-4152-A25B-7E3C0CE0BEDB}" destId="{5A77F210-5F2A-4B88-94D1-DD84C6BD514C}" srcOrd="1" destOrd="0" parTransId="{14E5DAB0-A882-48B5-ADFE-3A4F44863848}" sibTransId="{E2D3E236-85FE-498F-B513-5A84B7E7877B}"/>
    <dgm:cxn modelId="{31AFD754-DD30-4DEE-AB0C-CF6EAF280EEA}" srcId="{5F341B29-BECE-4894-A0B5-08FF7D4970CA}" destId="{24B8CA81-7430-4AA3-86AC-3770097164E1}" srcOrd="2" destOrd="0" parTransId="{52BF0018-CF11-41AE-A0FD-E11A9FEE7E60}" sibTransId="{D7D375B6-E849-4F49-A9F7-B02D3C60F751}"/>
    <dgm:cxn modelId="{B8EF6A5A-DED2-4F0A-A670-CE49B46735C7}" srcId="{A91BF8A4-916F-46DB-9B20-9C477553C959}" destId="{A1F00339-6831-4EFE-850E-833291C0B52E}" srcOrd="1" destOrd="0" parTransId="{C8E47766-244D-4224-96CE-74E4AE591AE5}" sibTransId="{119B7909-18CF-49E8-812E-2BA0703E7338}"/>
    <dgm:cxn modelId="{0C40E169-ED48-48FE-BE63-726F0BFAACF2}" type="presOf" srcId="{B810249D-F31C-4935-8D49-EEEE051BA8B6}" destId="{30B3D892-75E9-4B25-AB2F-E8844A4E6571}" srcOrd="0" destOrd="15" presId="urn:microsoft.com/office/officeart/2005/8/layout/hList1"/>
    <dgm:cxn modelId="{25A1076A-3D76-489B-9037-93806CAA40BE}" type="presOf" srcId="{F255981F-AB3F-4154-911F-76505B40AC94}" destId="{660C38F6-22EB-46AC-B800-89D2C2592E9F}" srcOrd="0" destOrd="5" presId="urn:microsoft.com/office/officeart/2005/8/layout/hList1"/>
    <dgm:cxn modelId="{C082C36A-C7A2-4D50-8B31-899AFA0A14E2}" type="presOf" srcId="{1A6B204D-8E4F-490F-A0F7-97A758A6EF3E}" destId="{660C38F6-22EB-46AC-B800-89D2C2592E9F}" srcOrd="0" destOrd="9" presId="urn:microsoft.com/office/officeart/2005/8/layout/hList1"/>
    <dgm:cxn modelId="{B9DFB76D-62EB-41D9-AF01-F371EFA52379}" type="presOf" srcId="{57CAE23B-21BE-4C90-B2B8-00C8F293E8B8}" destId="{711CA3F3-B7E6-451E-BE1C-D49D49709BC8}" srcOrd="0" destOrd="6" presId="urn:microsoft.com/office/officeart/2005/8/layout/hList1"/>
    <dgm:cxn modelId="{7B606073-6555-4578-ACF7-576D8412BEF9}" srcId="{879870A3-E3CD-4F7F-806D-BA90ED9C07DA}" destId="{E4913508-1B22-4636-8FE5-8391206C543F}" srcOrd="1" destOrd="0" parTransId="{05D54FDA-3366-4CE3-8D83-DE16B805A9E6}" sibTransId="{BEB4D811-CD42-4C71-B4B1-5D3491BFCF13}"/>
    <dgm:cxn modelId="{5CC4F173-DA98-4A95-9C7B-07EE54DAD977}" srcId="{246A21A1-B128-4152-A25B-7E3C0CE0BEDB}" destId="{46238C97-97AD-4764-9843-5159D78E01A1}" srcOrd="5" destOrd="0" parTransId="{BC244EFF-2601-4D84-900A-8D258B0085FA}" sibTransId="{162B514D-EC1C-4977-A249-2E6192F81F52}"/>
    <dgm:cxn modelId="{81B12578-A81A-4035-9C05-2F6E27C60345}" srcId="{5A77F210-5F2A-4B88-94D1-DD84C6BD514C}" destId="{7D32E092-6D89-47C2-A731-388088B59E5A}" srcOrd="0" destOrd="0" parTransId="{583A5E73-1EE0-477D-89E6-1629397A92C1}" sibTransId="{8EC5736A-E4AE-4A4B-80EC-5DBB5B962195}"/>
    <dgm:cxn modelId="{4935557D-3DBD-4FF3-B242-761BC3EBC67D}" type="presOf" srcId="{61FB2C31-74A8-4154-97FF-A0957CFC84AD}" destId="{30B3D892-75E9-4B25-AB2F-E8844A4E6571}" srcOrd="0" destOrd="10" presId="urn:microsoft.com/office/officeart/2005/8/layout/hList1"/>
    <dgm:cxn modelId="{69C0A97F-3DE7-4027-BDD6-4BD60CF23AC1}" type="presOf" srcId="{A91BF8A4-916F-46DB-9B20-9C477553C959}" destId="{40A3D1EA-1AC8-4878-AAD3-EAC2930331CD}" srcOrd="0" destOrd="0" presId="urn:microsoft.com/office/officeart/2005/8/layout/hList1"/>
    <dgm:cxn modelId="{27421881-0C43-4F72-9A3A-8586230E6250}" type="presOf" srcId="{CE6A7AFB-EEB6-4646-A4B3-5A9B659DC1CF}" destId="{62918853-5ACC-41F7-AD3B-16F638ECD4E8}" srcOrd="0" destOrd="0" presId="urn:microsoft.com/office/officeart/2005/8/layout/hList1"/>
    <dgm:cxn modelId="{D9BAA683-A3A9-41A7-A5C2-4768EF0C6A21}" srcId="{55EE7B7D-835D-4CCB-8F6D-285456589B3A}" destId="{CE5D2597-031A-4990-8E87-65D615BA44A4}" srcOrd="0" destOrd="0" parTransId="{6A264C0E-C6C1-461A-B606-AD98E8903652}" sibTransId="{9C3A922A-3D6E-4B09-AFA6-43EC52FEDEE3}"/>
    <dgm:cxn modelId="{9497FB83-D65E-4538-891E-5EA279126E38}" type="presOf" srcId="{C008D548-F957-4E18-A91E-68D2914FCA0D}" destId="{660C38F6-22EB-46AC-B800-89D2C2592E9F}" srcOrd="0" destOrd="11" presId="urn:microsoft.com/office/officeart/2005/8/layout/hList1"/>
    <dgm:cxn modelId="{E3561584-1C16-4EE5-A884-52C7DB9D1C39}" type="presOf" srcId="{1BC7E1BE-09DD-4AB8-953D-13362440D127}" destId="{660C38F6-22EB-46AC-B800-89D2C2592E9F}" srcOrd="0" destOrd="0" presId="urn:microsoft.com/office/officeart/2005/8/layout/hList1"/>
    <dgm:cxn modelId="{3476DC86-7300-416C-A13C-4A4927DFB0C2}" srcId="{AFDCA4CF-3643-4D6A-9779-1BF5FCC9169F}" destId="{F255981F-AB3F-4154-911F-76505B40AC94}" srcOrd="0" destOrd="0" parTransId="{1CB15292-D1C8-45AF-9A5A-C185625BBF84}" sibTransId="{A9326B40-60E5-4422-A51B-CD81769FE7ED}"/>
    <dgm:cxn modelId="{2325288B-5122-41FF-A21C-B73EF8DC9241}" srcId="{766D7CC5-4F42-40C8-A280-6C0F353B04C4}" destId="{B08FCA7E-990B-498E-8624-C13464B389E3}" srcOrd="1" destOrd="0" parTransId="{E036482A-F37F-43CD-9833-D9A87AED4D21}" sibTransId="{2242194D-AD47-46E6-BFC7-437A92614F4D}"/>
    <dgm:cxn modelId="{2524268E-4662-4D2F-8726-ECC7C35886BA}" type="presOf" srcId="{766D7CC5-4F42-40C8-A280-6C0F353B04C4}" destId="{660C38F6-22EB-46AC-B800-89D2C2592E9F}" srcOrd="0" destOrd="10" presId="urn:microsoft.com/office/officeart/2005/8/layout/hList1"/>
    <dgm:cxn modelId="{AE0F0493-96C7-42A7-B81C-999AA1773FA7}" srcId="{64364D1E-F5F5-4600-A8B7-2B76A7C443C2}" destId="{CC8D6CA0-46E4-4F8E-BD7C-4FDA81BF8C54}" srcOrd="1" destOrd="0" parTransId="{E78C7AA0-A520-47EA-BC44-01C9E3B67007}" sibTransId="{1B606DF5-3F34-4939-BAE1-C588A64040BA}"/>
    <dgm:cxn modelId="{51705A94-458A-4471-825A-8F178179D1C9}" srcId="{CC8D6CA0-46E4-4F8E-BD7C-4FDA81BF8C54}" destId="{766D7CC5-4F42-40C8-A280-6C0F353B04C4}" srcOrd="1" destOrd="0" parTransId="{41010A0B-7B77-4762-9851-41E1977FC636}" sibTransId="{DC1B90FF-D9EC-42DE-99D6-FCE56AE12E3A}"/>
    <dgm:cxn modelId="{03084E97-5250-4074-AA06-E5B66F834733}" type="presOf" srcId="{24B8CA81-7430-4AA3-86AC-3770097164E1}" destId="{30B3D892-75E9-4B25-AB2F-E8844A4E6571}" srcOrd="0" destOrd="8" presId="urn:microsoft.com/office/officeart/2005/8/layout/hList1"/>
    <dgm:cxn modelId="{779B15AC-BA45-4C93-8786-623C1E0D9C4D}" type="presOf" srcId="{E4913508-1B22-4636-8FE5-8391206C543F}" destId="{660C38F6-22EB-46AC-B800-89D2C2592E9F}" srcOrd="0" destOrd="3" presId="urn:microsoft.com/office/officeart/2005/8/layout/hList1"/>
    <dgm:cxn modelId="{E73A5DAF-13A4-4DE3-9254-463B9F5C5BCE}" srcId="{1BC7E1BE-09DD-4AB8-953D-13362440D127}" destId="{879870A3-E3CD-4F7F-806D-BA90ED9C07DA}" srcOrd="0" destOrd="0" parTransId="{24418FE1-E1B3-4903-9C24-8A50E699D236}" sibTransId="{F8E901B5-565C-438F-809E-8E8D57D5009D}"/>
    <dgm:cxn modelId="{FBC1BEAF-7A04-4B23-BEC4-785E034B90E6}" srcId="{CE6A7AFB-EEB6-4646-A4B3-5A9B659DC1CF}" destId="{64364D1E-F5F5-4600-A8B7-2B76A7C443C2}" srcOrd="2" destOrd="0" parTransId="{35BF77F9-6455-4C8F-A43C-97B4EE3FF373}" sibTransId="{5836F3EF-1FC4-4BA4-983E-C5A4CD2DEAF2}"/>
    <dgm:cxn modelId="{8BC15AB1-E34C-42A7-A661-0E6F9A23D7ED}" type="presOf" srcId="{5F341B29-BECE-4894-A0B5-08FF7D4970CA}" destId="{30B3D892-75E9-4B25-AB2F-E8844A4E6571}" srcOrd="0" destOrd="3" presId="urn:microsoft.com/office/officeart/2005/8/layout/hList1"/>
    <dgm:cxn modelId="{FAFA53BB-D7F8-4B38-B169-F1E1931732D0}" srcId="{246A21A1-B128-4152-A25B-7E3C0CE0BEDB}" destId="{5F341B29-BECE-4894-A0B5-08FF7D4970CA}" srcOrd="2" destOrd="0" parTransId="{E28A4D97-BD9F-45CF-A7FE-CAD5DE11C103}" sibTransId="{7E490811-2779-4010-B875-3E0C9666DEF2}"/>
    <dgm:cxn modelId="{755FCCBB-2F2A-43AA-8670-CF7DB0E5554A}" type="presOf" srcId="{A727916B-0955-4628-8B20-22D8989A93C8}" destId="{30B3D892-75E9-4B25-AB2F-E8844A4E6571}" srcOrd="0" destOrd="14" presId="urn:microsoft.com/office/officeart/2005/8/layout/hList1"/>
    <dgm:cxn modelId="{BB8AD9BF-62A1-4741-8778-E2FBFE53B3BE}" srcId="{5F341B29-BECE-4894-A0B5-08FF7D4970CA}" destId="{4E48B887-4D27-44C0-9A62-9C2CF0770982}" srcOrd="3" destOrd="0" parTransId="{93F2B901-ED41-4BC1-944A-0757AB2CBFAC}" sibTransId="{5E45A770-6D72-4223-BE00-F6D89A8BD740}"/>
    <dgm:cxn modelId="{0FEFEEC3-ED78-4211-BF2A-C1DAF50F13B3}" type="presOf" srcId="{DCC50F21-5E79-4A8C-8B43-8B499F60CCB6}" destId="{30B3D892-75E9-4B25-AB2F-E8844A4E6571}" srcOrd="0" destOrd="6" presId="urn:microsoft.com/office/officeart/2005/8/layout/hList1"/>
    <dgm:cxn modelId="{31D640C5-A363-4405-9CAC-DDA152117645}" type="presOf" srcId="{6F8A6C43-B89B-4C77-9252-CF1DD8E70B7D}" destId="{660C38F6-22EB-46AC-B800-89D2C2592E9F}" srcOrd="0" destOrd="2" presId="urn:microsoft.com/office/officeart/2005/8/layout/hList1"/>
    <dgm:cxn modelId="{310654C6-55BA-4871-ACDD-D3B8CEBAEA3B}" srcId="{A91BF8A4-916F-46DB-9B20-9C477553C959}" destId="{9988474B-1D15-4284-9405-33BB4840896F}" srcOrd="0" destOrd="0" parTransId="{23DA7DBC-A21C-4B3F-85D5-3AC069CAFAB6}" sibTransId="{26CCE9D8-7836-4E36-ADE8-1C81BB72ACB5}"/>
    <dgm:cxn modelId="{FFDADBC6-6243-4F8D-87CC-F59C352F6564}" type="presOf" srcId="{EEC6E610-B675-4CB9-A061-5F6AA114635E}" destId="{30B3D892-75E9-4B25-AB2F-E8844A4E6571}" srcOrd="0" destOrd="4" presId="urn:microsoft.com/office/officeart/2005/8/layout/hList1"/>
    <dgm:cxn modelId="{B3DC06C8-6F3B-4F9E-A7DA-D5F174EB729C}" srcId="{A1F00339-6831-4EFE-850E-833291C0B52E}" destId="{C00BE303-4D10-43F7-AADA-C7DDA107FC35}" srcOrd="0" destOrd="0" parTransId="{3178CB63-1326-42B0-A0D9-2E3799C30A97}" sibTransId="{8EAF2366-3F21-481D-93F9-7A7FE5A9686F}"/>
    <dgm:cxn modelId="{E2235BCE-1EC9-46BA-84A7-9D87431A4C85}" type="presOf" srcId="{B08FCA7E-990B-498E-8624-C13464B389E3}" destId="{660C38F6-22EB-46AC-B800-89D2C2592E9F}" srcOrd="0" destOrd="12" presId="urn:microsoft.com/office/officeart/2005/8/layout/hList1"/>
    <dgm:cxn modelId="{A74387CF-8CAB-4D9F-B353-523F27FD14D6}" type="presOf" srcId="{9988474B-1D15-4284-9405-33BB4840896F}" destId="{711CA3F3-B7E6-451E-BE1C-D49D49709BC8}" srcOrd="0" destOrd="0" presId="urn:microsoft.com/office/officeart/2005/8/layout/hList1"/>
    <dgm:cxn modelId="{68DB1CD6-6996-432D-A250-611CE5BED149}" type="presOf" srcId="{879870A3-E3CD-4F7F-806D-BA90ED9C07DA}" destId="{660C38F6-22EB-46AC-B800-89D2C2592E9F}" srcOrd="0" destOrd="1" presId="urn:microsoft.com/office/officeart/2005/8/layout/hList1"/>
    <dgm:cxn modelId="{C17663DA-458C-4CDF-AC89-E45AE8911EA9}" type="presOf" srcId="{1D8645D5-E85A-431B-B2B4-E7D8E3A8EB76}" destId="{660C38F6-22EB-46AC-B800-89D2C2592E9F}" srcOrd="0" destOrd="8" presId="urn:microsoft.com/office/officeart/2005/8/layout/hList1"/>
    <dgm:cxn modelId="{0487D1E0-4014-44DA-8FB0-8D903C19905A}" srcId="{CE6A7AFB-EEB6-4646-A4B3-5A9B659DC1CF}" destId="{A91BF8A4-916F-46DB-9B20-9C477553C959}" srcOrd="1" destOrd="0" parTransId="{A37ADF09-3A29-4E39-9B0A-1E7A23F61608}" sibTransId="{2A8E5E62-814B-46A4-8498-58DFB394A66F}"/>
    <dgm:cxn modelId="{795E37E6-0F82-46DF-8130-CB93D580D00C}" type="presOf" srcId="{FA8B743F-84D4-42F5-9160-F13B87ED7EE0}" destId="{30B3D892-75E9-4B25-AB2F-E8844A4E6571}" srcOrd="0" destOrd="12" presId="urn:microsoft.com/office/officeart/2005/8/layout/hList1"/>
    <dgm:cxn modelId="{F221A1E7-0DB9-4FE5-8DC3-6176D93BA9F0}" srcId="{55EE7B7D-835D-4CCB-8F6D-285456589B3A}" destId="{57CAE23B-21BE-4C90-B2B8-00C8F293E8B8}" srcOrd="2" destOrd="0" parTransId="{08811AE9-87A1-417A-97BA-A313AD64DB5B}" sibTransId="{9FBCB3FA-AE23-4FEA-8F3F-56B8FD7058AD}"/>
    <dgm:cxn modelId="{2799E1E7-F0FA-4C66-9A02-1DE223725841}" type="presOf" srcId="{C00BE303-4D10-43F7-AADA-C7DDA107FC35}" destId="{711CA3F3-B7E6-451E-BE1C-D49D49709BC8}" srcOrd="0" destOrd="2" presId="urn:microsoft.com/office/officeart/2005/8/layout/hList1"/>
    <dgm:cxn modelId="{400770E8-D297-4EDE-A281-DE4EE5205E3F}" type="presOf" srcId="{94C1DD6B-BD30-4E02-8074-B0B08E33BA1F}" destId="{30B3D892-75E9-4B25-AB2F-E8844A4E6571}" srcOrd="0" destOrd="7" presId="urn:microsoft.com/office/officeart/2005/8/layout/hList1"/>
    <dgm:cxn modelId="{BF8ECFEE-E5B6-45D8-9A60-42998E80991F}" type="presOf" srcId="{8914D5B0-8A9B-4A8C-97B3-5B4FC30EA910}" destId="{660C38F6-22EB-46AC-B800-89D2C2592E9F}" srcOrd="0" destOrd="6" presId="urn:microsoft.com/office/officeart/2005/8/layout/hList1"/>
    <dgm:cxn modelId="{7ED059F8-D818-4141-B31B-0C6CF4C03AE4}" srcId="{CC8D6CA0-46E4-4F8E-BD7C-4FDA81BF8C54}" destId="{1D8645D5-E85A-431B-B2B4-E7D8E3A8EB76}" srcOrd="0" destOrd="0" parTransId="{0977043B-B867-40BB-85B7-5F1908058503}" sibTransId="{8A55AEAE-272B-4C53-BE2F-CCE655F88DB9}"/>
    <dgm:cxn modelId="{E0A3A5FA-A631-4A80-9840-9FE60D7B9AE6}" type="presOf" srcId="{64364D1E-F5F5-4600-A8B7-2B76A7C443C2}" destId="{6DB5F746-C331-41A5-9F09-17D3B74A0893}" srcOrd="0" destOrd="0" presId="urn:microsoft.com/office/officeart/2005/8/layout/hList1"/>
    <dgm:cxn modelId="{2C7EDCFA-9A95-44C5-B13C-5C3C1DA1B78B}" srcId="{5F341B29-BECE-4894-A0B5-08FF7D4970CA}" destId="{EEC6E610-B675-4CB9-A061-5F6AA114635E}" srcOrd="0" destOrd="0" parTransId="{8CAF7679-06CE-43ED-981B-8D96BB85F5CA}" sibTransId="{9288C214-3997-49B1-86D7-6EC222E4600C}"/>
    <dgm:cxn modelId="{ED7ACFFB-DD7A-4590-8054-5C8DAF06AAD1}" type="presOf" srcId="{4E48B887-4D27-44C0-9A62-9C2CF0770982}" destId="{30B3D892-75E9-4B25-AB2F-E8844A4E6571}" srcOrd="0" destOrd="9" presId="urn:microsoft.com/office/officeart/2005/8/layout/hList1"/>
    <dgm:cxn modelId="{A78FF0FC-F004-4CC1-9760-F7A8DC4AFF0E}" srcId="{246A21A1-B128-4152-A25B-7E3C0CE0BEDB}" destId="{DD345247-210A-4736-B5F9-6B485BF7A8A0}" srcOrd="4" destOrd="0" parTransId="{6273BFE1-D2DF-4627-A9B2-E53C74F8060B}" sibTransId="{DF1FD217-CE05-4DCD-A7A0-CDFD3F95259F}"/>
    <dgm:cxn modelId="{02F2F5FC-D0D3-416B-B3E5-AE8BC9468032}" type="presOf" srcId="{55A40083-79F4-4A5A-841D-7DA9DCA7C949}" destId="{30B3D892-75E9-4B25-AB2F-E8844A4E6571}" srcOrd="0" destOrd="0" presId="urn:microsoft.com/office/officeart/2005/8/layout/hList1"/>
    <dgm:cxn modelId="{2E7DCC03-5206-45EB-B2AA-B4C7E6BDD640}" type="presParOf" srcId="{62918853-5ACC-41F7-AD3B-16F638ECD4E8}" destId="{05BDFC69-2443-47D1-AFDF-8801A9207BFA}" srcOrd="0" destOrd="0" presId="urn:microsoft.com/office/officeart/2005/8/layout/hList1"/>
    <dgm:cxn modelId="{575DAAD4-B6F3-4580-9C62-ED8C67716458}" type="presParOf" srcId="{05BDFC69-2443-47D1-AFDF-8801A9207BFA}" destId="{D4E11766-7A5A-47C6-A5B6-51F729F88874}" srcOrd="0" destOrd="0" presId="urn:microsoft.com/office/officeart/2005/8/layout/hList1"/>
    <dgm:cxn modelId="{8120FA16-E991-45C2-B79A-0574DD406CAA}" type="presParOf" srcId="{05BDFC69-2443-47D1-AFDF-8801A9207BFA}" destId="{30B3D892-75E9-4B25-AB2F-E8844A4E6571}" srcOrd="1" destOrd="0" presId="urn:microsoft.com/office/officeart/2005/8/layout/hList1"/>
    <dgm:cxn modelId="{71947D8C-482B-458B-A227-D7884D822294}" type="presParOf" srcId="{62918853-5ACC-41F7-AD3B-16F638ECD4E8}" destId="{9ED41AE1-8E39-4547-AD10-48BD0AD51AB1}" srcOrd="1" destOrd="0" presId="urn:microsoft.com/office/officeart/2005/8/layout/hList1"/>
    <dgm:cxn modelId="{9B347406-FB2F-4683-89FB-4C51396A3FFC}" type="presParOf" srcId="{62918853-5ACC-41F7-AD3B-16F638ECD4E8}" destId="{8451A030-B26F-4F40-BBE7-65C9A9F3BB7C}" srcOrd="2" destOrd="0" presId="urn:microsoft.com/office/officeart/2005/8/layout/hList1"/>
    <dgm:cxn modelId="{C29CE95C-0264-48E4-AA11-8EA2CC6EF659}" type="presParOf" srcId="{8451A030-B26F-4F40-BBE7-65C9A9F3BB7C}" destId="{40A3D1EA-1AC8-4878-AAD3-EAC2930331CD}" srcOrd="0" destOrd="0" presId="urn:microsoft.com/office/officeart/2005/8/layout/hList1"/>
    <dgm:cxn modelId="{0A101746-E196-476B-ABD9-D354CCC3938C}" type="presParOf" srcId="{8451A030-B26F-4F40-BBE7-65C9A9F3BB7C}" destId="{711CA3F3-B7E6-451E-BE1C-D49D49709BC8}" srcOrd="1" destOrd="0" presId="urn:microsoft.com/office/officeart/2005/8/layout/hList1"/>
    <dgm:cxn modelId="{84F74255-0368-4272-8401-5A65495E0A75}" type="presParOf" srcId="{62918853-5ACC-41F7-AD3B-16F638ECD4E8}" destId="{D6F603C4-6155-4FE2-8A72-088F83C0B76E}" srcOrd="3" destOrd="0" presId="urn:microsoft.com/office/officeart/2005/8/layout/hList1"/>
    <dgm:cxn modelId="{F359B00F-6AB9-4409-B358-F4186ABDE0E7}" type="presParOf" srcId="{62918853-5ACC-41F7-AD3B-16F638ECD4E8}" destId="{3C3EA355-0271-477D-ACA9-B10045A18F6D}" srcOrd="4" destOrd="0" presId="urn:microsoft.com/office/officeart/2005/8/layout/hList1"/>
    <dgm:cxn modelId="{B22FC4E5-FE7A-4C49-B012-A6456009D0DC}" type="presParOf" srcId="{3C3EA355-0271-477D-ACA9-B10045A18F6D}" destId="{6DB5F746-C331-41A5-9F09-17D3B74A0893}" srcOrd="0" destOrd="0" presId="urn:microsoft.com/office/officeart/2005/8/layout/hList1"/>
    <dgm:cxn modelId="{313454FC-814D-4B01-9446-582AEB3C92CF}" type="presParOf" srcId="{3C3EA355-0271-477D-ACA9-B10045A18F6D}" destId="{660C38F6-22EB-46AC-B800-89D2C2592E9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11766-7A5A-47C6-A5B6-51F729F88874}">
      <dsp:nvSpPr>
        <dsp:cNvPr id="0" name=""/>
        <dsp:cNvSpPr/>
      </dsp:nvSpPr>
      <dsp:spPr>
        <a:xfrm>
          <a:off x="2524" y="126479"/>
          <a:ext cx="2461021" cy="34560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Batch Treating</a:t>
          </a:r>
        </a:p>
      </dsp:txBody>
      <dsp:txXfrm>
        <a:off x="2524" y="126479"/>
        <a:ext cx="2461021" cy="345600"/>
      </dsp:txXfrm>
    </dsp:sp>
    <dsp:sp modelId="{30B3D892-75E9-4B25-AB2F-E8844A4E6571}">
      <dsp:nvSpPr>
        <dsp:cNvPr id="0" name=""/>
        <dsp:cNvSpPr/>
      </dsp:nvSpPr>
      <dsp:spPr>
        <a:xfrm>
          <a:off x="2524" y="472079"/>
          <a:ext cx="2461021" cy="382104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t>Corrosion Treating Slug on a frequent schedule</a:t>
          </a:r>
        </a:p>
        <a:p>
          <a:pPr marL="114300" lvl="1" indent="-114300" algn="l" defTabSz="533400">
            <a:lnSpc>
              <a:spcPct val="90000"/>
            </a:lnSpc>
            <a:spcBef>
              <a:spcPct val="0"/>
            </a:spcBef>
            <a:spcAft>
              <a:spcPct val="15000"/>
            </a:spcAft>
            <a:buChar char="•"/>
          </a:pPr>
          <a:r>
            <a:rPr lang="en-US" sz="1200" kern="1200" dirty="0">
              <a:solidFill>
                <a:srgbClr val="0654C6"/>
              </a:solidFill>
            </a:rPr>
            <a:t>Advantages</a:t>
          </a:r>
        </a:p>
        <a:p>
          <a:pPr marL="228600" lvl="2" indent="-114300" algn="l" defTabSz="533400">
            <a:lnSpc>
              <a:spcPct val="90000"/>
            </a:lnSpc>
            <a:spcBef>
              <a:spcPct val="0"/>
            </a:spcBef>
            <a:spcAft>
              <a:spcPct val="15000"/>
            </a:spcAft>
            <a:buChar char="•"/>
          </a:pPr>
          <a:r>
            <a:rPr lang="en-US" sz="1200" kern="1200" dirty="0"/>
            <a:t>Low cost</a:t>
          </a:r>
        </a:p>
        <a:p>
          <a:pPr marL="114300" lvl="1" indent="-114300" algn="l" defTabSz="533400">
            <a:lnSpc>
              <a:spcPct val="90000"/>
            </a:lnSpc>
            <a:spcBef>
              <a:spcPct val="0"/>
            </a:spcBef>
            <a:spcAft>
              <a:spcPct val="15000"/>
            </a:spcAft>
            <a:buChar char="•"/>
          </a:pPr>
          <a:r>
            <a:rPr lang="en-US" sz="1200" kern="1200" dirty="0">
              <a:solidFill>
                <a:srgbClr val="FF0000"/>
              </a:solidFill>
            </a:rPr>
            <a:t>Disadvantages</a:t>
          </a:r>
        </a:p>
        <a:p>
          <a:pPr marL="228600" lvl="2" indent="-114300" algn="l" defTabSz="533400">
            <a:lnSpc>
              <a:spcPct val="90000"/>
            </a:lnSpc>
            <a:spcBef>
              <a:spcPct val="0"/>
            </a:spcBef>
            <a:spcAft>
              <a:spcPct val="15000"/>
            </a:spcAft>
            <a:buChar char="•"/>
          </a:pPr>
          <a:r>
            <a:rPr lang="en-US" sz="1200" kern="1200" dirty="0"/>
            <a:t>Removal of inhibitor</a:t>
          </a:r>
        </a:p>
        <a:p>
          <a:pPr marL="228600" lvl="2" indent="-114300" algn="l" defTabSz="533400">
            <a:lnSpc>
              <a:spcPct val="90000"/>
            </a:lnSpc>
            <a:spcBef>
              <a:spcPct val="0"/>
            </a:spcBef>
            <a:spcAft>
              <a:spcPct val="15000"/>
            </a:spcAft>
            <a:buChar char="•"/>
          </a:pPr>
          <a:r>
            <a:rPr lang="en-US" sz="1200" kern="1200" dirty="0"/>
            <a:t>Missed treatments</a:t>
          </a:r>
        </a:p>
        <a:p>
          <a:pPr marL="342900" lvl="3" indent="-114300" algn="l" defTabSz="533400">
            <a:lnSpc>
              <a:spcPct val="90000"/>
            </a:lnSpc>
            <a:spcBef>
              <a:spcPct val="0"/>
            </a:spcBef>
            <a:spcAft>
              <a:spcPct val="15000"/>
            </a:spcAft>
            <a:buChar char="•"/>
          </a:pPr>
          <a:r>
            <a:rPr lang="en-US" sz="1200" kern="1200" dirty="0"/>
            <a:t>Weather</a:t>
          </a:r>
        </a:p>
        <a:p>
          <a:pPr marL="342900" lvl="3" indent="-114300" algn="l" defTabSz="533400">
            <a:lnSpc>
              <a:spcPct val="90000"/>
            </a:lnSpc>
            <a:spcBef>
              <a:spcPct val="0"/>
            </a:spcBef>
            <a:spcAft>
              <a:spcPct val="15000"/>
            </a:spcAft>
            <a:buChar char="•"/>
          </a:pPr>
          <a:r>
            <a:rPr lang="en-US" sz="1200" kern="1200" dirty="0"/>
            <a:t>Roads</a:t>
          </a:r>
        </a:p>
        <a:p>
          <a:pPr marL="228600" lvl="2" indent="-114300" algn="l" defTabSz="533400">
            <a:lnSpc>
              <a:spcPct val="90000"/>
            </a:lnSpc>
            <a:spcBef>
              <a:spcPct val="0"/>
            </a:spcBef>
            <a:spcAft>
              <a:spcPct val="15000"/>
            </a:spcAft>
            <a:buChar char="•"/>
          </a:pPr>
          <a:r>
            <a:rPr lang="en-US" sz="1200" kern="1200" dirty="0"/>
            <a:t>Lost production</a:t>
          </a:r>
        </a:p>
        <a:p>
          <a:pPr marL="228600" lvl="2" indent="-114300" algn="l" defTabSz="533400">
            <a:lnSpc>
              <a:spcPct val="90000"/>
            </a:lnSpc>
            <a:spcBef>
              <a:spcPct val="0"/>
            </a:spcBef>
            <a:spcAft>
              <a:spcPct val="15000"/>
            </a:spcAft>
            <a:buChar char="•"/>
          </a:pPr>
          <a:r>
            <a:rPr lang="en-US" sz="1200" kern="1200" dirty="0"/>
            <a:t>Introduction of foreign water</a:t>
          </a:r>
        </a:p>
        <a:p>
          <a:pPr marL="114300" lvl="1" indent="-114300" algn="l" defTabSz="533400">
            <a:lnSpc>
              <a:spcPct val="90000"/>
            </a:lnSpc>
            <a:spcBef>
              <a:spcPct val="0"/>
            </a:spcBef>
            <a:spcAft>
              <a:spcPct val="15000"/>
            </a:spcAft>
            <a:buChar char="•"/>
          </a:pPr>
          <a:r>
            <a:rPr lang="en-US" sz="1200" b="1" kern="1200" dirty="0"/>
            <a:t>Hot Oil</a:t>
          </a:r>
        </a:p>
        <a:p>
          <a:pPr marL="114300" lvl="1" indent="-114300" algn="l" defTabSz="533400">
            <a:lnSpc>
              <a:spcPct val="90000"/>
            </a:lnSpc>
            <a:spcBef>
              <a:spcPct val="0"/>
            </a:spcBef>
            <a:spcAft>
              <a:spcPct val="15000"/>
            </a:spcAft>
            <a:buChar char="•"/>
          </a:pPr>
          <a:r>
            <a:rPr lang="en-US" sz="1200" kern="1200" dirty="0">
              <a:solidFill>
                <a:srgbClr val="0654C6"/>
              </a:solidFill>
            </a:rPr>
            <a:t>Advantages</a:t>
          </a:r>
        </a:p>
        <a:p>
          <a:pPr marL="228600" lvl="2" indent="-114300" algn="l" defTabSz="533400">
            <a:lnSpc>
              <a:spcPct val="90000"/>
            </a:lnSpc>
            <a:spcBef>
              <a:spcPct val="0"/>
            </a:spcBef>
            <a:spcAft>
              <a:spcPct val="15000"/>
            </a:spcAft>
            <a:buChar char="•"/>
          </a:pPr>
          <a:r>
            <a:rPr lang="en-US" sz="1200" kern="1200" dirty="0"/>
            <a:t>Quick relief</a:t>
          </a:r>
        </a:p>
        <a:p>
          <a:pPr marL="114300" lvl="1" indent="-114300" algn="l" defTabSz="533400">
            <a:lnSpc>
              <a:spcPct val="90000"/>
            </a:lnSpc>
            <a:spcBef>
              <a:spcPct val="0"/>
            </a:spcBef>
            <a:spcAft>
              <a:spcPct val="15000"/>
            </a:spcAft>
            <a:buChar char="•"/>
          </a:pPr>
          <a:r>
            <a:rPr lang="en-US" sz="1200" kern="1200" dirty="0">
              <a:solidFill>
                <a:srgbClr val="FF0000"/>
              </a:solidFill>
            </a:rPr>
            <a:t>Disadvantages</a:t>
          </a:r>
        </a:p>
        <a:p>
          <a:pPr marL="228600" lvl="2" indent="-114300" algn="l" defTabSz="533400">
            <a:lnSpc>
              <a:spcPct val="90000"/>
            </a:lnSpc>
            <a:spcBef>
              <a:spcPct val="0"/>
            </a:spcBef>
            <a:spcAft>
              <a:spcPct val="15000"/>
            </a:spcAft>
            <a:buChar char="•"/>
          </a:pPr>
          <a:r>
            <a:rPr lang="en-US" sz="1200" kern="1200" dirty="0"/>
            <a:t>Removed light aromatics leaving heavy aromatics</a:t>
          </a:r>
        </a:p>
        <a:p>
          <a:pPr marL="228600" lvl="2" indent="-114300" algn="l" defTabSz="533400">
            <a:lnSpc>
              <a:spcPct val="90000"/>
            </a:lnSpc>
            <a:spcBef>
              <a:spcPct val="0"/>
            </a:spcBef>
            <a:spcAft>
              <a:spcPct val="15000"/>
            </a:spcAft>
            <a:buChar char="•"/>
          </a:pPr>
          <a:r>
            <a:rPr lang="en-US" sz="1200" kern="1200" dirty="0"/>
            <a:t>Damage to wellbore through paraffin buildup</a:t>
          </a:r>
        </a:p>
      </dsp:txBody>
      <dsp:txXfrm>
        <a:off x="2524" y="472079"/>
        <a:ext cx="2461021" cy="3821040"/>
      </dsp:txXfrm>
    </dsp:sp>
    <dsp:sp modelId="{40A3D1EA-1AC8-4878-AAD3-EAC2930331CD}">
      <dsp:nvSpPr>
        <dsp:cNvPr id="0" name=""/>
        <dsp:cNvSpPr/>
      </dsp:nvSpPr>
      <dsp:spPr>
        <a:xfrm>
          <a:off x="2808089" y="126479"/>
          <a:ext cx="2461021" cy="34560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Continuous Treatments</a:t>
          </a:r>
        </a:p>
      </dsp:txBody>
      <dsp:txXfrm>
        <a:off x="2808089" y="126479"/>
        <a:ext cx="2461021" cy="345600"/>
      </dsp:txXfrm>
    </dsp:sp>
    <dsp:sp modelId="{711CA3F3-B7E6-451E-BE1C-D49D49709BC8}">
      <dsp:nvSpPr>
        <dsp:cNvPr id="0" name=""/>
        <dsp:cNvSpPr/>
      </dsp:nvSpPr>
      <dsp:spPr>
        <a:xfrm>
          <a:off x="2808089" y="472079"/>
          <a:ext cx="2461021" cy="382104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t>Provide a constant feed of product for the well</a:t>
          </a:r>
        </a:p>
        <a:p>
          <a:pPr marL="114300" lvl="1" indent="-114300" algn="l" defTabSz="533400">
            <a:lnSpc>
              <a:spcPct val="90000"/>
            </a:lnSpc>
            <a:spcBef>
              <a:spcPct val="0"/>
            </a:spcBef>
            <a:spcAft>
              <a:spcPct val="15000"/>
            </a:spcAft>
            <a:buChar char="•"/>
          </a:pPr>
          <a:r>
            <a:rPr lang="en-US" sz="1200" kern="1200" dirty="0">
              <a:solidFill>
                <a:srgbClr val="0654C6"/>
              </a:solidFill>
            </a:rPr>
            <a:t>Advantages</a:t>
          </a:r>
        </a:p>
        <a:p>
          <a:pPr marL="228600" lvl="2" indent="-114300" algn="l" defTabSz="533400">
            <a:lnSpc>
              <a:spcPct val="90000"/>
            </a:lnSpc>
            <a:spcBef>
              <a:spcPct val="0"/>
            </a:spcBef>
            <a:spcAft>
              <a:spcPct val="15000"/>
            </a:spcAft>
            <a:buChar char="•"/>
          </a:pPr>
          <a:r>
            <a:rPr lang="en-US" sz="1200" kern="1200" dirty="0"/>
            <a:t>Continuous inhibition</a:t>
          </a:r>
        </a:p>
        <a:p>
          <a:pPr marL="114300" lvl="1" indent="-114300" algn="l" defTabSz="533400">
            <a:lnSpc>
              <a:spcPct val="90000"/>
            </a:lnSpc>
            <a:spcBef>
              <a:spcPct val="0"/>
            </a:spcBef>
            <a:spcAft>
              <a:spcPct val="15000"/>
            </a:spcAft>
            <a:buChar char="•"/>
          </a:pPr>
          <a:r>
            <a:rPr lang="en-US" sz="1200" kern="1200" dirty="0">
              <a:solidFill>
                <a:srgbClr val="FF0000"/>
              </a:solidFill>
            </a:rPr>
            <a:t>Disadvantage</a:t>
          </a:r>
        </a:p>
        <a:p>
          <a:pPr marL="228600" lvl="2" indent="-114300" algn="l" defTabSz="533400">
            <a:lnSpc>
              <a:spcPct val="90000"/>
            </a:lnSpc>
            <a:spcBef>
              <a:spcPct val="0"/>
            </a:spcBef>
            <a:spcAft>
              <a:spcPct val="15000"/>
            </a:spcAft>
            <a:buChar char="•"/>
          </a:pPr>
          <a:r>
            <a:rPr lang="en-US" sz="1200" kern="1200" dirty="0"/>
            <a:t>Cost of equipment</a:t>
          </a:r>
        </a:p>
        <a:p>
          <a:pPr marL="228600" lvl="2" indent="-114300" algn="l" defTabSz="533400">
            <a:lnSpc>
              <a:spcPct val="90000"/>
            </a:lnSpc>
            <a:spcBef>
              <a:spcPct val="0"/>
            </a:spcBef>
            <a:spcAft>
              <a:spcPct val="15000"/>
            </a:spcAft>
            <a:buChar char="•"/>
          </a:pPr>
          <a:r>
            <a:rPr lang="en-US" sz="1200" kern="1200" dirty="0"/>
            <a:t>Repair and maintenance on equipment</a:t>
          </a:r>
        </a:p>
        <a:p>
          <a:pPr marL="228600" lvl="2" indent="-114300" algn="l" defTabSz="533400">
            <a:lnSpc>
              <a:spcPct val="90000"/>
            </a:lnSpc>
            <a:spcBef>
              <a:spcPct val="0"/>
            </a:spcBef>
            <a:spcAft>
              <a:spcPct val="15000"/>
            </a:spcAft>
            <a:buChar char="•"/>
          </a:pPr>
          <a:r>
            <a:rPr lang="en-US" sz="1200" kern="1200" dirty="0"/>
            <a:t>Not economical on many wells</a:t>
          </a:r>
        </a:p>
      </dsp:txBody>
      <dsp:txXfrm>
        <a:off x="2808089" y="472079"/>
        <a:ext cx="2461021" cy="3821040"/>
      </dsp:txXfrm>
    </dsp:sp>
    <dsp:sp modelId="{6DB5F746-C331-41A5-9F09-17D3B74A0893}">
      <dsp:nvSpPr>
        <dsp:cNvPr id="0" name=""/>
        <dsp:cNvSpPr/>
      </dsp:nvSpPr>
      <dsp:spPr>
        <a:xfrm>
          <a:off x="5613654" y="126479"/>
          <a:ext cx="2461021" cy="34560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Specialty Treatments</a:t>
          </a:r>
        </a:p>
      </dsp:txBody>
      <dsp:txXfrm>
        <a:off x="5613654" y="126479"/>
        <a:ext cx="2461021" cy="345600"/>
      </dsp:txXfrm>
    </dsp:sp>
    <dsp:sp modelId="{660C38F6-22EB-46AC-B800-89D2C2592E9F}">
      <dsp:nvSpPr>
        <dsp:cNvPr id="0" name=""/>
        <dsp:cNvSpPr/>
      </dsp:nvSpPr>
      <dsp:spPr>
        <a:xfrm>
          <a:off x="5613654" y="472079"/>
          <a:ext cx="2461021" cy="382104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t>Squeeze (Paraffin &amp; Scale)</a:t>
          </a:r>
        </a:p>
        <a:p>
          <a:pPr marL="228600" lvl="2" indent="-114300" algn="l" defTabSz="533400">
            <a:lnSpc>
              <a:spcPct val="90000"/>
            </a:lnSpc>
            <a:spcBef>
              <a:spcPct val="0"/>
            </a:spcBef>
            <a:spcAft>
              <a:spcPct val="15000"/>
            </a:spcAft>
            <a:buChar char="•"/>
          </a:pPr>
          <a:r>
            <a:rPr lang="en-US" sz="1200" kern="1200" dirty="0">
              <a:solidFill>
                <a:srgbClr val="0654C6"/>
              </a:solidFill>
            </a:rPr>
            <a:t>Advantage</a:t>
          </a:r>
        </a:p>
        <a:p>
          <a:pPr marL="342900" lvl="3" indent="-114300" algn="l" defTabSz="533400">
            <a:lnSpc>
              <a:spcPct val="90000"/>
            </a:lnSpc>
            <a:spcBef>
              <a:spcPct val="0"/>
            </a:spcBef>
            <a:spcAft>
              <a:spcPct val="15000"/>
            </a:spcAft>
            <a:buChar char="•"/>
          </a:pPr>
          <a:r>
            <a:rPr lang="en-US" sz="1200" kern="1200" dirty="0"/>
            <a:t>Duration of treatment </a:t>
          </a:r>
        </a:p>
        <a:p>
          <a:pPr marL="342900" lvl="3" indent="-114300" algn="l" defTabSz="533400">
            <a:lnSpc>
              <a:spcPct val="90000"/>
            </a:lnSpc>
            <a:spcBef>
              <a:spcPct val="0"/>
            </a:spcBef>
            <a:spcAft>
              <a:spcPct val="15000"/>
            </a:spcAft>
            <a:buChar char="•"/>
          </a:pPr>
          <a:r>
            <a:rPr lang="en-US" sz="1200" kern="1200" dirty="0"/>
            <a:t>Product placement</a:t>
          </a:r>
        </a:p>
        <a:p>
          <a:pPr marL="228600" lvl="2" indent="-114300" algn="l" defTabSz="533400">
            <a:lnSpc>
              <a:spcPct val="90000"/>
            </a:lnSpc>
            <a:spcBef>
              <a:spcPct val="0"/>
            </a:spcBef>
            <a:spcAft>
              <a:spcPct val="15000"/>
            </a:spcAft>
            <a:buChar char="•"/>
          </a:pPr>
          <a:r>
            <a:rPr lang="en-US" sz="1200" kern="1200" dirty="0">
              <a:solidFill>
                <a:srgbClr val="FF0000"/>
              </a:solidFill>
            </a:rPr>
            <a:t>Disadvantage</a:t>
          </a:r>
        </a:p>
        <a:p>
          <a:pPr marL="342900" lvl="3" indent="-114300" algn="l" defTabSz="533400">
            <a:lnSpc>
              <a:spcPct val="90000"/>
            </a:lnSpc>
            <a:spcBef>
              <a:spcPct val="0"/>
            </a:spcBef>
            <a:spcAft>
              <a:spcPct val="15000"/>
            </a:spcAft>
            <a:buChar char="•"/>
          </a:pPr>
          <a:r>
            <a:rPr lang="en-US" sz="1200" kern="1200" dirty="0"/>
            <a:t>Cost of initiation treatment</a:t>
          </a:r>
        </a:p>
        <a:p>
          <a:pPr marL="342900" lvl="3" indent="-114300" algn="l" defTabSz="533400">
            <a:lnSpc>
              <a:spcPct val="90000"/>
            </a:lnSpc>
            <a:spcBef>
              <a:spcPct val="0"/>
            </a:spcBef>
            <a:spcAft>
              <a:spcPct val="15000"/>
            </a:spcAft>
            <a:buChar char="•"/>
          </a:pPr>
          <a:r>
            <a:rPr lang="en-US" sz="1200" kern="1200" dirty="0"/>
            <a:t>Efficiency to adhere to formation</a:t>
          </a:r>
        </a:p>
        <a:p>
          <a:pPr marL="114300" lvl="1" indent="-114300" algn="l" defTabSz="533400">
            <a:lnSpc>
              <a:spcPct val="90000"/>
            </a:lnSpc>
            <a:spcBef>
              <a:spcPct val="0"/>
            </a:spcBef>
            <a:spcAft>
              <a:spcPct val="15000"/>
            </a:spcAft>
            <a:buChar char="•"/>
          </a:pPr>
          <a:r>
            <a:rPr lang="en-US" sz="1200" b="1" kern="1200" dirty="0"/>
            <a:t>Circulation (Paraffin &amp; Scale)</a:t>
          </a:r>
        </a:p>
        <a:p>
          <a:pPr marL="228600" lvl="2" indent="-114300" algn="l" defTabSz="533400">
            <a:lnSpc>
              <a:spcPct val="90000"/>
            </a:lnSpc>
            <a:spcBef>
              <a:spcPct val="0"/>
            </a:spcBef>
            <a:spcAft>
              <a:spcPct val="15000"/>
            </a:spcAft>
            <a:buChar char="•"/>
          </a:pPr>
          <a:r>
            <a:rPr lang="en-US" sz="1200" kern="1200" dirty="0">
              <a:solidFill>
                <a:srgbClr val="0654C6"/>
              </a:solidFill>
            </a:rPr>
            <a:t>Advantage</a:t>
          </a:r>
        </a:p>
        <a:p>
          <a:pPr marL="342900" lvl="3" indent="-114300" algn="l" defTabSz="533400">
            <a:lnSpc>
              <a:spcPct val="90000"/>
            </a:lnSpc>
            <a:spcBef>
              <a:spcPct val="0"/>
            </a:spcBef>
            <a:spcAft>
              <a:spcPct val="15000"/>
            </a:spcAft>
            <a:buChar char="•"/>
          </a:pPr>
          <a:r>
            <a:rPr lang="en-US" sz="1200" kern="1200" dirty="0"/>
            <a:t>Minimize number of treatments</a:t>
          </a:r>
        </a:p>
        <a:p>
          <a:pPr marL="228600" lvl="2" indent="-114300" algn="l" defTabSz="533400">
            <a:lnSpc>
              <a:spcPct val="90000"/>
            </a:lnSpc>
            <a:spcBef>
              <a:spcPct val="0"/>
            </a:spcBef>
            <a:spcAft>
              <a:spcPct val="15000"/>
            </a:spcAft>
            <a:buChar char="•"/>
          </a:pPr>
          <a:r>
            <a:rPr lang="en-US" sz="1200" kern="1200" dirty="0">
              <a:solidFill>
                <a:srgbClr val="FF0000"/>
              </a:solidFill>
            </a:rPr>
            <a:t>Disadvantage</a:t>
          </a:r>
        </a:p>
        <a:p>
          <a:pPr marL="342900" lvl="3" indent="-114300" algn="l" defTabSz="533400">
            <a:lnSpc>
              <a:spcPct val="90000"/>
            </a:lnSpc>
            <a:spcBef>
              <a:spcPct val="0"/>
            </a:spcBef>
            <a:spcAft>
              <a:spcPct val="15000"/>
            </a:spcAft>
            <a:buChar char="•"/>
          </a:pPr>
          <a:r>
            <a:rPr lang="en-US" sz="1200" kern="1200" dirty="0"/>
            <a:t>Reactive </a:t>
          </a:r>
        </a:p>
        <a:p>
          <a:pPr marL="342900" lvl="3" indent="-114300" algn="l" defTabSz="533400">
            <a:lnSpc>
              <a:spcPct val="90000"/>
            </a:lnSpc>
            <a:spcBef>
              <a:spcPct val="0"/>
            </a:spcBef>
            <a:spcAft>
              <a:spcPct val="15000"/>
            </a:spcAft>
            <a:buChar char="•"/>
          </a:pPr>
          <a:r>
            <a:rPr lang="en-US" sz="1200" kern="1200" dirty="0"/>
            <a:t>Contact time</a:t>
          </a:r>
        </a:p>
      </dsp:txBody>
      <dsp:txXfrm>
        <a:off x="5613654" y="472079"/>
        <a:ext cx="2461021" cy="38210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980903F-3475-4F79-B137-ECA0FC277295}" type="datetimeFigureOut">
              <a:rPr lang="en-US" smtClean="0"/>
              <a:t>3/23/23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E060F77-AC5F-4C87-94B4-3A9AAAFA9EAE}" type="slidenum">
              <a:rPr lang="en-US" smtClean="0"/>
              <a:t>‹#›</a:t>
            </a:fld>
            <a:endParaRPr lang="en-US"/>
          </a:p>
        </p:txBody>
      </p:sp>
    </p:spTree>
    <p:extLst>
      <p:ext uri="{BB962C8B-B14F-4D97-AF65-F5344CB8AC3E}">
        <p14:creationId xmlns:p14="http://schemas.microsoft.com/office/powerpoint/2010/main" val="4091463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a:defRPr sz="1200"/>
            </a:lvl1pPr>
          </a:lstStyle>
          <a:p>
            <a:endParaRPr lang="en-US" altLang="en-US"/>
          </a:p>
        </p:txBody>
      </p:sp>
      <p:sp>
        <p:nvSpPr>
          <p:cNvPr id="81923"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ltLang="en-US"/>
          </a:p>
        </p:txBody>
      </p:sp>
      <p:sp>
        <p:nvSpPr>
          <p:cNvPr id="819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26"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a:defRPr sz="1200"/>
            </a:lvl1pPr>
          </a:lstStyle>
          <a:p>
            <a:endParaRPr lang="en-US" altLang="en-US"/>
          </a:p>
        </p:txBody>
      </p:sp>
      <p:sp>
        <p:nvSpPr>
          <p:cNvPr id="81927"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5D59A9C8-A54D-4A5C-A7FA-11EB849EF692}" type="slidenum">
              <a:rPr lang="en-US" altLang="en-US"/>
              <a:pPr/>
              <a:t>‹#›</a:t>
            </a:fld>
            <a:endParaRPr lang="en-US" altLang="en-US"/>
          </a:p>
        </p:txBody>
      </p:sp>
    </p:spTree>
    <p:extLst>
      <p:ext uri="{BB962C8B-B14F-4D97-AF65-F5344CB8AC3E}">
        <p14:creationId xmlns:p14="http://schemas.microsoft.com/office/powerpoint/2010/main" val="14484425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B61BEF0D-F0BB-DE4B-95CE-6DB70DBA9567}" type="datetimeFigureOut">
              <a:rPr lang="en-US" dirty="0"/>
              <a:pPr/>
              <a:t>3/23/23</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D57F1E4F-1CFF-5643-939E-217C01CDF565}" type="slidenum">
              <a:rPr lang="en-US" dirty="0"/>
              <a:pPr/>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51101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20980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91887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74721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52394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41341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67581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4476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68858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B61BEF0D-F0BB-DE4B-95CE-6DB70DBA9567}" type="datetimeFigureOut">
              <a:rPr lang="en-US" dirty="0"/>
              <a:pPr/>
              <a:t>3/23/23</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05682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02703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68868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81538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84600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155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58909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39357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3/23/23</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65797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5.png@01CDD469.762FA160"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920931" y="1600200"/>
            <a:ext cx="4223657" cy="909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None/>
            </a:pPr>
            <a:r>
              <a:rPr lang="en-US" altLang="en-US" sz="24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Dry-Chem</a:t>
            </a:r>
            <a:endParaRPr lang="en-US" altLang="en-US" sz="4000" b="1" dirty="0">
              <a:effectLst>
                <a:outerShdw blurRad="38100" dist="38100" dir="2700000" algn="tl">
                  <a:srgbClr val="000000">
                    <a:alpha val="43137"/>
                  </a:srgbClr>
                </a:outerShdw>
              </a:effectLst>
            </a:endParaRPr>
          </a:p>
        </p:txBody>
      </p:sp>
      <p:pic>
        <p:nvPicPr>
          <p:cNvPr id="8" name="Picture 7" descr="cid:image005.png@01CDD469.762FA16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884442" y="2411610"/>
            <a:ext cx="2238375" cy="66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txBox="1">
            <a:spLocks noChangeArrowheads="1"/>
          </p:cNvSpPr>
          <p:nvPr/>
        </p:nvSpPr>
        <p:spPr bwMode="auto">
          <a:xfrm>
            <a:off x="5029200" y="5867400"/>
            <a:ext cx="3883223"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lvl1pPr algn="ctr" defTabSz="457200" rtl="0" eaLnBrk="1" latinLnBrk="0" hangingPunct="1">
              <a:spcBef>
                <a:spcPct val="0"/>
              </a:spcBef>
              <a:buNone/>
              <a:defRPr sz="4000" kern="1200" cap="none">
                <a:ln w="3175" cmpd="sng">
                  <a:noFill/>
                </a:ln>
                <a:solidFill>
                  <a:schemeClr val="tx1"/>
                </a:solidFill>
                <a:effectLst/>
                <a:latin typeface="Garamond" panose="02020404030301010803" pitchFamily="18" charset="0"/>
                <a:ea typeface="+mj-ea"/>
                <a:cs typeface="+mj-cs"/>
              </a:defRPr>
            </a:lvl1pPr>
            <a:lvl2pPr marL="742950" indent="-285750" eaLnBrk="1" hangingPunct="1">
              <a:defRPr>
                <a:solidFill>
                  <a:schemeClr val="tx1"/>
                </a:solidFill>
                <a:latin typeface="Garamond" panose="02020404030301010803" pitchFamily="18" charset="0"/>
              </a:defRPr>
            </a:lvl2pPr>
            <a:lvl3pPr marL="1143000" indent="-228600" eaLnBrk="1" hangingPunct="1">
              <a:defRPr>
                <a:solidFill>
                  <a:schemeClr val="tx1"/>
                </a:solidFill>
                <a:latin typeface="Garamond" panose="02020404030301010803" pitchFamily="18" charset="0"/>
              </a:defRPr>
            </a:lvl3pPr>
            <a:lvl4pPr marL="1600200" indent="-228600" eaLnBrk="1" hangingPunct="1">
              <a:defRPr>
                <a:solidFill>
                  <a:schemeClr val="tx1"/>
                </a:solidFill>
                <a:latin typeface="Garamond" panose="02020404030301010803" pitchFamily="18" charset="0"/>
              </a:defRPr>
            </a:lvl4pPr>
            <a:lvl5pPr marL="2057400" indent="-228600" eaLnBrk="1" hangingPunct="1">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auto">
              <a:spcAft>
                <a:spcPts val="0"/>
              </a:spcAft>
            </a:pPr>
            <a:r>
              <a:rPr lang="en-US" altLang="en-US" i="1" dirty="0"/>
              <a:t>Formulated to Perform</a:t>
            </a:r>
          </a:p>
        </p:txBody>
      </p:sp>
    </p:spTree>
    <p:extLst>
      <p:ext uri="{BB962C8B-B14F-4D97-AF65-F5344CB8AC3E}">
        <p14:creationId xmlns:p14="http://schemas.microsoft.com/office/powerpoint/2010/main" val="999265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1" y="152401"/>
            <a:ext cx="8762999" cy="914399"/>
          </a:xfrm>
        </p:spPr>
        <p:txBody>
          <a:bodyPr>
            <a:noAutofit/>
          </a:bodyPr>
          <a:lstStyle/>
          <a:p>
            <a:pPr>
              <a:defRPr/>
            </a:pPr>
            <a:r>
              <a:rPr lang="en-US" sz="3600" dirty="0">
                <a:ln>
                  <a:solidFill>
                    <a:sysClr val="windowText" lastClr="000000"/>
                  </a:solidFill>
                </a:ln>
                <a:solidFill>
                  <a:schemeClr val="bg1"/>
                </a:solidFill>
                <a:latin typeface="Tahoma" pitchFamily="34" charset="0"/>
                <a:cs typeface="Tahoma" pitchFamily="34" charset="0"/>
              </a:rPr>
              <a:t>Product Selection</a:t>
            </a:r>
            <a:endParaRPr lang="en-US" sz="3600" dirty="0">
              <a:ln>
                <a:solidFill>
                  <a:sysClr val="windowText" lastClr="000000"/>
                </a:solidFill>
              </a:ln>
              <a:solidFill>
                <a:schemeClr val="bg1"/>
              </a:solidFill>
            </a:endParaRPr>
          </a:p>
        </p:txBody>
      </p:sp>
      <p:pic>
        <p:nvPicPr>
          <p:cNvPr id="21" name="Picture 20"/>
          <p:cNvPicPr>
            <a:picLocks noChangeAspect="1"/>
          </p:cNvPicPr>
          <p:nvPr/>
        </p:nvPicPr>
        <p:blipFill>
          <a:blip r:embed="rId2"/>
          <a:stretch>
            <a:fillRect/>
          </a:stretch>
        </p:blipFill>
        <p:spPr>
          <a:xfrm>
            <a:off x="5638800" y="2057400"/>
            <a:ext cx="2354648" cy="4535256"/>
          </a:xfrm>
          <a:prstGeom prst="rect">
            <a:avLst/>
          </a:prstGeom>
        </p:spPr>
      </p:pic>
      <p:sp>
        <p:nvSpPr>
          <p:cNvPr id="22" name="Rounded Rectangle 21"/>
          <p:cNvSpPr/>
          <p:nvPr/>
        </p:nvSpPr>
        <p:spPr>
          <a:xfrm>
            <a:off x="6387116" y="2992980"/>
            <a:ext cx="221935" cy="9525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ounded Rectangle 22"/>
          <p:cNvSpPr/>
          <p:nvPr/>
        </p:nvSpPr>
        <p:spPr>
          <a:xfrm rot="18664635">
            <a:off x="7007266" y="2953037"/>
            <a:ext cx="228600" cy="88769"/>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ounded Rectangle 23"/>
          <p:cNvSpPr/>
          <p:nvPr/>
        </p:nvSpPr>
        <p:spPr>
          <a:xfrm rot="20075005">
            <a:off x="6316878" y="3027425"/>
            <a:ext cx="221935" cy="9525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ounded Rectangle 24"/>
          <p:cNvSpPr/>
          <p:nvPr/>
        </p:nvSpPr>
        <p:spPr>
          <a:xfrm rot="4299424">
            <a:off x="6273213" y="2864519"/>
            <a:ext cx="228600" cy="92473"/>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ounded Rectangle 25"/>
          <p:cNvSpPr/>
          <p:nvPr/>
        </p:nvSpPr>
        <p:spPr>
          <a:xfrm rot="4395760">
            <a:off x="6260517" y="6163503"/>
            <a:ext cx="228600" cy="92473"/>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ounded Rectangle 26"/>
          <p:cNvSpPr/>
          <p:nvPr/>
        </p:nvSpPr>
        <p:spPr>
          <a:xfrm rot="21011314">
            <a:off x="6621724" y="6219049"/>
            <a:ext cx="221935" cy="9525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Rounded Rectangle 27"/>
          <p:cNvSpPr/>
          <p:nvPr/>
        </p:nvSpPr>
        <p:spPr>
          <a:xfrm rot="3011655">
            <a:off x="6829763" y="6206569"/>
            <a:ext cx="228600" cy="121409"/>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Rounded Rectangle 28"/>
          <p:cNvSpPr/>
          <p:nvPr/>
        </p:nvSpPr>
        <p:spPr>
          <a:xfrm rot="7550249">
            <a:off x="6987309" y="3028812"/>
            <a:ext cx="228600" cy="92473"/>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Rounded Rectangle 29"/>
          <p:cNvSpPr/>
          <p:nvPr/>
        </p:nvSpPr>
        <p:spPr>
          <a:xfrm rot="3907577">
            <a:off x="6885230" y="3076095"/>
            <a:ext cx="228600" cy="92473"/>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Rounded Rectangle 30"/>
          <p:cNvSpPr/>
          <p:nvPr/>
        </p:nvSpPr>
        <p:spPr>
          <a:xfrm rot="18938622">
            <a:off x="6892306" y="2943726"/>
            <a:ext cx="221935" cy="9525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Rounded Rectangle 31"/>
          <p:cNvSpPr/>
          <p:nvPr/>
        </p:nvSpPr>
        <p:spPr>
          <a:xfrm rot="19505855">
            <a:off x="6390207" y="2762272"/>
            <a:ext cx="221935" cy="94919"/>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ounded Rectangle 32"/>
          <p:cNvSpPr/>
          <p:nvPr/>
        </p:nvSpPr>
        <p:spPr>
          <a:xfrm rot="20786811">
            <a:off x="6390169" y="2896609"/>
            <a:ext cx="215770" cy="88901"/>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Block Arc 33"/>
          <p:cNvSpPr/>
          <p:nvPr/>
        </p:nvSpPr>
        <p:spPr bwMode="auto">
          <a:xfrm rot="16200000">
            <a:off x="6216192" y="3244130"/>
            <a:ext cx="762000" cy="533400"/>
          </a:xfrm>
          <a:prstGeom prst="blockArc">
            <a:avLst/>
          </a:prstGeom>
          <a:solidFill>
            <a:schemeClr val="bg1">
              <a:lumMod val="50000"/>
            </a:schemeClr>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ndParaRPr>
          </a:p>
        </p:txBody>
      </p:sp>
      <p:sp>
        <p:nvSpPr>
          <p:cNvPr id="35" name="Block Arc 34"/>
          <p:cNvSpPr/>
          <p:nvPr/>
        </p:nvSpPr>
        <p:spPr bwMode="auto">
          <a:xfrm rot="5400000">
            <a:off x="6521492" y="3244129"/>
            <a:ext cx="762000" cy="533400"/>
          </a:xfrm>
          <a:prstGeom prst="blockArc">
            <a:avLst/>
          </a:prstGeom>
          <a:solidFill>
            <a:schemeClr val="bg1">
              <a:lumMod val="50000"/>
            </a:schemeClr>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ndParaRPr>
          </a:p>
        </p:txBody>
      </p:sp>
      <p:sp>
        <p:nvSpPr>
          <p:cNvPr id="36" name="Rounded Rectangle 35"/>
          <p:cNvSpPr/>
          <p:nvPr/>
        </p:nvSpPr>
        <p:spPr>
          <a:xfrm rot="3773914">
            <a:off x="6880307" y="2741476"/>
            <a:ext cx="228600" cy="92473"/>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Content Placeholder 2"/>
          <p:cNvSpPr txBox="1">
            <a:spLocks/>
          </p:cNvSpPr>
          <p:nvPr/>
        </p:nvSpPr>
        <p:spPr bwMode="auto">
          <a:xfrm>
            <a:off x="1220757" y="1886628"/>
            <a:ext cx="384772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vert="horz" wrap="square" lIns="91440" tIns="45720" rIns="91440" bIns="45720" numCol="1" anchor="t" anchorCtr="0" compatLnSpc="1">
            <a:prstTxWarp prst="textNoShape">
              <a:avLst/>
            </a:prstTxWarp>
            <a:noAutofit/>
          </a:bodyPr>
          <a:lstStyle>
            <a:lvl1pPr marL="0" indent="0" algn="r" rtl="0" eaLnBrk="1" fontAlgn="base" hangingPunct="1">
              <a:spcBef>
                <a:spcPct val="20000"/>
              </a:spcBef>
              <a:spcAft>
                <a:spcPct val="0"/>
              </a:spcAft>
              <a:buFontTx/>
              <a:buNone/>
              <a:defRPr sz="24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ltLang="en-US" dirty="0">
                <a:solidFill>
                  <a:schemeClr val="tx1"/>
                </a:solidFill>
              </a:rPr>
              <a:t>Downhole assemble with TAC</a:t>
            </a:r>
          </a:p>
          <a:p>
            <a:pPr marL="342900" indent="-342900" algn="l">
              <a:buFont typeface="Arial" panose="020B0604020202020204" pitchFamily="34" charset="0"/>
              <a:buChar char="•"/>
            </a:pPr>
            <a:r>
              <a:rPr lang="en-US" altLang="en-US" sz="2000" dirty="0">
                <a:solidFill>
                  <a:schemeClr val="tx1"/>
                </a:solidFill>
              </a:rPr>
              <a:t>Some product will make it down into the fluid</a:t>
            </a:r>
          </a:p>
          <a:p>
            <a:pPr marL="342900" indent="-342900" algn="l">
              <a:buFont typeface="Arial" panose="020B0604020202020204" pitchFamily="34" charset="0"/>
              <a:buChar char="•"/>
            </a:pPr>
            <a:r>
              <a:rPr lang="en-US" altLang="en-US" sz="2000" dirty="0">
                <a:solidFill>
                  <a:schemeClr val="tx1"/>
                </a:solidFill>
              </a:rPr>
              <a:t>There is a chance that it could get hung up on the TAC</a:t>
            </a:r>
          </a:p>
        </p:txBody>
      </p:sp>
      <p:pic>
        <p:nvPicPr>
          <p:cNvPr id="38" name="Picture 37"/>
          <p:cNvPicPr/>
          <p:nvPr/>
        </p:nvPicPr>
        <p:blipFill>
          <a:blip r:embed="rId3"/>
          <a:stretch>
            <a:fillRect/>
          </a:stretch>
        </p:blipFill>
        <p:spPr>
          <a:xfrm>
            <a:off x="76200" y="6339016"/>
            <a:ext cx="427990" cy="489585"/>
          </a:xfrm>
          <a:prstGeom prst="rect">
            <a:avLst/>
          </a:prstGeom>
        </p:spPr>
      </p:pic>
    </p:spTree>
    <p:extLst>
      <p:ext uri="{BB962C8B-B14F-4D97-AF65-F5344CB8AC3E}">
        <p14:creationId xmlns:p14="http://schemas.microsoft.com/office/powerpoint/2010/main" val="39105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1754 -0.70417 L 5E-6 1.11111E-6 " pathEditMode="relative" rAng="0" ptsTypes="AA">
                                      <p:cBhvr>
                                        <p:cTn id="6" dur="4000" fill="hold"/>
                                        <p:tgtEl>
                                          <p:spTgt spid="28"/>
                                        </p:tgtEl>
                                        <p:attrNameLst>
                                          <p:attrName>ppt_x</p:attrName>
                                          <p:attrName>ppt_y</p:attrName>
                                        </p:attrNameLst>
                                      </p:cBhvr>
                                      <p:rCtr x="-885" y="35208"/>
                                    </p:animMotion>
                                  </p:childTnLst>
                                </p:cTn>
                              </p:par>
                              <p:par>
                                <p:cTn id="7" presetID="42" presetClass="path" presetSubtype="0" accel="50000" decel="50000" fill="hold" grpId="0" nodeType="withEffect">
                                  <p:stCondLst>
                                    <p:cond delay="0"/>
                                  </p:stCondLst>
                                  <p:childTnLst>
                                    <p:animMotion origin="layout" path="M -0.02413 -0.70417 L -4.72222E-6 1.11111E-6 " pathEditMode="relative" rAng="0" ptsTypes="AA">
                                      <p:cBhvr>
                                        <p:cTn id="8" dur="4000" fill="hold"/>
                                        <p:tgtEl>
                                          <p:spTgt spid="27"/>
                                        </p:tgtEl>
                                        <p:attrNameLst>
                                          <p:attrName>ppt_x</p:attrName>
                                          <p:attrName>ppt_y</p:attrName>
                                        </p:attrNameLst>
                                      </p:cBhvr>
                                      <p:rCtr x="1198" y="35208"/>
                                    </p:animMotion>
                                  </p:childTnLst>
                                </p:cTn>
                              </p:par>
                              <p:par>
                                <p:cTn id="9" presetID="42" presetClass="path" presetSubtype="0" accel="50000" decel="50000" fill="hold" grpId="0" nodeType="withEffect">
                                  <p:stCondLst>
                                    <p:cond delay="0"/>
                                  </p:stCondLst>
                                  <p:childTnLst>
                                    <p:animMotion origin="layout" path="M 0.00052 -0.69607 L -2.22222E-6 4.44444E-6 " pathEditMode="relative" rAng="0" ptsTypes="AA">
                                      <p:cBhvr>
                                        <p:cTn id="10" dur="4000" fill="hold"/>
                                        <p:tgtEl>
                                          <p:spTgt spid="26"/>
                                        </p:tgtEl>
                                        <p:attrNameLst>
                                          <p:attrName>ppt_x</p:attrName>
                                          <p:attrName>ppt_y</p:attrName>
                                        </p:attrNameLst>
                                      </p:cBhvr>
                                      <p:rCtr x="-35" y="34792"/>
                                    </p:animMotion>
                                  </p:childTnLst>
                                </p:cTn>
                              </p:par>
                              <p:par>
                                <p:cTn id="11" presetID="42" presetClass="path" presetSubtype="0" accel="50000" decel="50000" fill="hold" grpId="0" nodeType="withEffect">
                                  <p:stCondLst>
                                    <p:cond delay="0"/>
                                  </p:stCondLst>
                                  <p:childTnLst>
                                    <p:animMotion origin="layout" path="M 0.00382 -0.28634 L -1.94444E-6 -0.05509 " pathEditMode="relative" rAng="0" ptsTypes="AA">
                                      <p:cBhvr>
                                        <p:cTn id="12" dur="2000" fill="hold"/>
                                        <p:tgtEl>
                                          <p:spTgt spid="22"/>
                                        </p:tgtEl>
                                        <p:attrNameLst>
                                          <p:attrName>ppt_x</p:attrName>
                                          <p:attrName>ppt_y</p:attrName>
                                        </p:attrNameLst>
                                      </p:cBhvr>
                                      <p:rCtr x="-191" y="11551"/>
                                    </p:animMotion>
                                  </p:childTnLst>
                                </p:cTn>
                              </p:par>
                              <p:par>
                                <p:cTn id="13" presetID="42" presetClass="path" presetSubtype="0" accel="50000" decel="50000" fill="hold" grpId="0" nodeType="withEffect">
                                  <p:stCondLst>
                                    <p:cond delay="0"/>
                                  </p:stCondLst>
                                  <p:childTnLst>
                                    <p:animMotion origin="layout" path="M -0.01267 -0.26273 L -0.00312 -0.02222 " pathEditMode="relative" rAng="0" ptsTypes="AA">
                                      <p:cBhvr>
                                        <p:cTn id="14" dur="2000" fill="hold"/>
                                        <p:tgtEl>
                                          <p:spTgt spid="24"/>
                                        </p:tgtEl>
                                        <p:attrNameLst>
                                          <p:attrName>ppt_x</p:attrName>
                                          <p:attrName>ppt_y</p:attrName>
                                        </p:attrNameLst>
                                      </p:cBhvr>
                                      <p:rCtr x="469" y="12014"/>
                                    </p:animMotion>
                                  </p:childTnLst>
                                </p:cTn>
                              </p:par>
                              <p:par>
                                <p:cTn id="15" presetID="42" presetClass="path" presetSubtype="0" accel="50000" decel="50000" fill="hold" grpId="0" nodeType="withEffect">
                                  <p:stCondLst>
                                    <p:cond delay="0"/>
                                  </p:stCondLst>
                                  <p:childTnLst>
                                    <p:animMotion origin="layout" path="M -0.01007 -0.25186 L -0.00503 -0.03727 " pathEditMode="relative" rAng="0" ptsTypes="AA">
                                      <p:cBhvr>
                                        <p:cTn id="16" dur="2000" fill="hold"/>
                                        <p:tgtEl>
                                          <p:spTgt spid="33"/>
                                        </p:tgtEl>
                                        <p:attrNameLst>
                                          <p:attrName>ppt_x</p:attrName>
                                          <p:attrName>ppt_y</p:attrName>
                                        </p:attrNameLst>
                                      </p:cBhvr>
                                      <p:rCtr x="243" y="10718"/>
                                    </p:animMotion>
                                  </p:childTnLst>
                                </p:cTn>
                              </p:par>
                              <p:par>
                                <p:cTn id="17" presetID="42" presetClass="path" presetSubtype="0" accel="50000" decel="50000" fill="hold" grpId="0" nodeType="withEffect">
                                  <p:stCondLst>
                                    <p:cond delay="0"/>
                                  </p:stCondLst>
                                  <p:childTnLst>
                                    <p:animMotion origin="layout" path="M -0.00121 -0.20255 L -0.00191 0.02685 " pathEditMode="relative" rAng="0" ptsTypes="AA">
                                      <p:cBhvr>
                                        <p:cTn id="18" dur="2000" fill="hold"/>
                                        <p:tgtEl>
                                          <p:spTgt spid="25"/>
                                        </p:tgtEl>
                                        <p:attrNameLst>
                                          <p:attrName>ppt_x</p:attrName>
                                          <p:attrName>ppt_y</p:attrName>
                                        </p:attrNameLst>
                                      </p:cBhvr>
                                      <p:rCtr x="-35" y="11458"/>
                                    </p:animMotion>
                                  </p:childTnLst>
                                </p:cTn>
                              </p:par>
                              <p:par>
                                <p:cTn id="19" presetID="42" presetClass="path" presetSubtype="0" accel="50000" decel="50000" fill="hold" grpId="0" nodeType="withEffect">
                                  <p:stCondLst>
                                    <p:cond delay="0"/>
                                  </p:stCondLst>
                                  <p:childTnLst>
                                    <p:animMotion origin="layout" path="M -0.00313 -0.21528 L 2.5E-6 -2.22222E-6 " pathEditMode="relative" rAng="0" ptsTypes="AA">
                                      <p:cBhvr>
                                        <p:cTn id="20" dur="2000" fill="hold"/>
                                        <p:tgtEl>
                                          <p:spTgt spid="32"/>
                                        </p:tgtEl>
                                        <p:attrNameLst>
                                          <p:attrName>ppt_x</p:attrName>
                                          <p:attrName>ppt_y</p:attrName>
                                        </p:attrNameLst>
                                      </p:cBhvr>
                                      <p:rCtr x="156" y="10764"/>
                                    </p:animMotion>
                                  </p:childTnLst>
                                </p:cTn>
                              </p:par>
                              <p:par>
                                <p:cTn id="21" presetID="42" presetClass="path" presetSubtype="0" accel="50000" decel="50000" fill="hold" grpId="0" nodeType="withEffect">
                                  <p:stCondLst>
                                    <p:cond delay="0"/>
                                  </p:stCondLst>
                                  <p:childTnLst>
                                    <p:animMotion origin="layout" path="M -0.0033 -0.22269 L -0.01372 0.00277 " pathEditMode="relative" rAng="0" ptsTypes="AA">
                                      <p:cBhvr>
                                        <p:cTn id="22" dur="2000" fill="hold"/>
                                        <p:tgtEl>
                                          <p:spTgt spid="23"/>
                                        </p:tgtEl>
                                        <p:attrNameLst>
                                          <p:attrName>ppt_x</p:attrName>
                                          <p:attrName>ppt_y</p:attrName>
                                        </p:attrNameLst>
                                      </p:cBhvr>
                                      <p:rCtr x="-521" y="11273"/>
                                    </p:animMotion>
                                  </p:childTnLst>
                                </p:cTn>
                              </p:par>
                              <p:par>
                                <p:cTn id="23" presetID="42" presetClass="path" presetSubtype="0" accel="50000" decel="50000" fill="hold" grpId="0" nodeType="withEffect">
                                  <p:stCondLst>
                                    <p:cond delay="0"/>
                                  </p:stCondLst>
                                  <p:childTnLst>
                                    <p:animMotion origin="layout" path="M -0.00191 -0.21226 L -1.38889E-6 -4.07407E-6 " pathEditMode="relative" rAng="0" ptsTypes="AA">
                                      <p:cBhvr>
                                        <p:cTn id="24" dur="2000" fill="hold"/>
                                        <p:tgtEl>
                                          <p:spTgt spid="30"/>
                                        </p:tgtEl>
                                        <p:attrNameLst>
                                          <p:attrName>ppt_x</p:attrName>
                                          <p:attrName>ppt_y</p:attrName>
                                        </p:attrNameLst>
                                      </p:cBhvr>
                                      <p:rCtr x="87" y="10602"/>
                                    </p:animMotion>
                                  </p:childTnLst>
                                </p:cTn>
                              </p:par>
                              <p:par>
                                <p:cTn id="25" presetID="42" presetClass="path" presetSubtype="0" accel="50000" decel="50000" fill="hold" grpId="0" nodeType="withEffect">
                                  <p:stCondLst>
                                    <p:cond delay="0"/>
                                  </p:stCondLst>
                                  <p:childTnLst>
                                    <p:animMotion origin="layout" path="M -0.01354 -0.24653 L 1.11111E-6 3.7037E-6 " pathEditMode="relative" rAng="0" ptsTypes="AA">
                                      <p:cBhvr>
                                        <p:cTn id="26" dur="2000" fill="hold"/>
                                        <p:tgtEl>
                                          <p:spTgt spid="29"/>
                                        </p:tgtEl>
                                        <p:attrNameLst>
                                          <p:attrName>ppt_x</p:attrName>
                                          <p:attrName>ppt_y</p:attrName>
                                        </p:attrNameLst>
                                      </p:cBhvr>
                                      <p:rCtr x="677" y="12315"/>
                                    </p:animMotion>
                                  </p:childTnLst>
                                </p:cTn>
                              </p:par>
                              <p:par>
                                <p:cTn id="27" presetID="42" presetClass="path" presetSubtype="0" accel="50000" decel="50000" fill="hold" grpId="0" nodeType="withEffect">
                                  <p:stCondLst>
                                    <p:cond delay="0"/>
                                  </p:stCondLst>
                                  <p:childTnLst>
                                    <p:animMotion origin="layout" path="M 0.01441 -0.26806 L 0.00121 -0.03264 " pathEditMode="relative" rAng="0" ptsTypes="AA">
                                      <p:cBhvr>
                                        <p:cTn id="28" dur="2000" fill="hold"/>
                                        <p:tgtEl>
                                          <p:spTgt spid="31"/>
                                        </p:tgtEl>
                                        <p:attrNameLst>
                                          <p:attrName>ppt_x</p:attrName>
                                          <p:attrName>ppt_y</p:attrName>
                                        </p:attrNameLst>
                                      </p:cBhvr>
                                      <p:rCtr x="-660" y="11759"/>
                                    </p:animMotion>
                                  </p:childTnLst>
                                </p:cTn>
                              </p:par>
                              <p:par>
                                <p:cTn id="29" presetID="42" presetClass="path" presetSubtype="0" accel="50000" decel="50000" fill="hold" grpId="0" nodeType="withEffect">
                                  <p:stCondLst>
                                    <p:cond delay="0"/>
                                  </p:stCondLst>
                                  <p:childTnLst>
                                    <p:animMotion origin="layout" path="M -0.01354 -0.24653 L -5.55556E-7 -1.48148E-6 " pathEditMode="relative" rAng="0" ptsTypes="AA">
                                      <p:cBhvr>
                                        <p:cTn id="30" dur="2000" fill="hold"/>
                                        <p:tgtEl>
                                          <p:spTgt spid="36"/>
                                        </p:tgtEl>
                                        <p:attrNameLst>
                                          <p:attrName>ppt_x</p:attrName>
                                          <p:attrName>ppt_y</p:attrName>
                                        </p:attrNameLst>
                                      </p:cBhvr>
                                      <p:rCtr x="677" y="123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1" y="152401"/>
            <a:ext cx="8762999" cy="914399"/>
          </a:xfrm>
        </p:spPr>
        <p:txBody>
          <a:bodyPr>
            <a:noAutofit/>
          </a:bodyPr>
          <a:lstStyle/>
          <a:p>
            <a:pPr>
              <a:defRPr/>
            </a:pPr>
            <a:r>
              <a:rPr lang="en-US" sz="3600" dirty="0">
                <a:ln>
                  <a:solidFill>
                    <a:sysClr val="windowText" lastClr="000000"/>
                  </a:solidFill>
                </a:ln>
                <a:solidFill>
                  <a:schemeClr val="bg1"/>
                </a:solidFill>
                <a:latin typeface="Tahoma" pitchFamily="34" charset="0"/>
                <a:cs typeface="Tahoma" pitchFamily="34" charset="0"/>
              </a:rPr>
              <a:t>Product Selection</a:t>
            </a:r>
            <a:endParaRPr lang="en-US" sz="3600" dirty="0">
              <a:ln>
                <a:solidFill>
                  <a:sysClr val="windowText" lastClr="000000"/>
                </a:solidFill>
              </a:ln>
              <a:solidFill>
                <a:schemeClr val="bg1"/>
              </a:solidFill>
            </a:endParaRPr>
          </a:p>
        </p:txBody>
      </p:sp>
      <p:sp>
        <p:nvSpPr>
          <p:cNvPr id="80899" name="Content Placeholder 2"/>
          <p:cNvSpPr>
            <a:spLocks noGrp="1"/>
          </p:cNvSpPr>
          <p:nvPr>
            <p:ph idx="1"/>
          </p:nvPr>
        </p:nvSpPr>
        <p:spPr>
          <a:xfrm>
            <a:off x="817605" y="1600200"/>
            <a:ext cx="8305800" cy="4953000"/>
          </a:xfrm>
        </p:spPr>
        <p:txBody>
          <a:bodyPr>
            <a:noAutofit/>
          </a:bodyPr>
          <a:lstStyle/>
          <a:p>
            <a:pPr>
              <a:buClrTx/>
              <a:buFont typeface="Arial" panose="020B0604020202020204" pitchFamily="34" charset="0"/>
              <a:buChar char="•"/>
            </a:pPr>
            <a:r>
              <a:rPr lang="en-US" altLang="en-US" sz="2400" dirty="0"/>
              <a:t>Granular</a:t>
            </a:r>
          </a:p>
          <a:p>
            <a:pPr lvl="1">
              <a:buClrTx/>
              <a:buFont typeface="Arial" panose="020B0604020202020204" pitchFamily="34" charset="0"/>
              <a:buChar char="•"/>
            </a:pPr>
            <a:r>
              <a:rPr lang="en-US" altLang="en-US" sz="1800" dirty="0"/>
              <a:t>A highly concentrated product that is designed to slow release</a:t>
            </a:r>
          </a:p>
          <a:p>
            <a:pPr lvl="2">
              <a:buClrTx/>
              <a:buFont typeface="Arial" panose="020B0604020202020204" pitchFamily="34" charset="0"/>
              <a:buChar char="•"/>
            </a:pPr>
            <a:r>
              <a:rPr lang="en-US" altLang="en-US" sz="1600" dirty="0"/>
              <a:t>With minimal surface area the product slowly releases into the fluid </a:t>
            </a:r>
          </a:p>
          <a:p>
            <a:pPr lvl="1">
              <a:buClrTx/>
              <a:buFont typeface="Arial" panose="020B0604020202020204" pitchFamily="34" charset="0"/>
              <a:buChar char="•"/>
            </a:pPr>
            <a:r>
              <a:rPr lang="en-US" altLang="en-US" sz="1800" dirty="0"/>
              <a:t>Designed to be utilized in the completion process</a:t>
            </a:r>
          </a:p>
          <a:p>
            <a:pPr lvl="2">
              <a:buClrTx/>
              <a:buFont typeface="Arial" panose="020B0604020202020204" pitchFamily="34" charset="0"/>
              <a:buChar char="•"/>
            </a:pPr>
            <a:r>
              <a:rPr lang="en-US" altLang="en-US" sz="1600" dirty="0"/>
              <a:t>Added during the sand stages </a:t>
            </a:r>
          </a:p>
          <a:p>
            <a:pPr lvl="2">
              <a:buClrTx/>
              <a:buFont typeface="Arial" panose="020B0604020202020204" pitchFamily="34" charset="0"/>
              <a:buChar char="•"/>
            </a:pPr>
            <a:r>
              <a:rPr lang="en-US" altLang="en-US" sz="1600" dirty="0"/>
              <a:t>Provides longer lasting inhibition </a:t>
            </a:r>
          </a:p>
          <a:p>
            <a:pPr lvl="1">
              <a:buClrTx/>
              <a:buFont typeface="Arial" panose="020B0604020202020204" pitchFamily="34" charset="0"/>
              <a:buChar char="•"/>
            </a:pPr>
            <a:r>
              <a:rPr lang="en-US" altLang="en-US" sz="1800" dirty="0"/>
              <a:t>Its form has provided PCC with the ability to utilize it on production wells given  </a:t>
            </a:r>
          </a:p>
          <a:p>
            <a:pPr lvl="2">
              <a:buClrTx/>
              <a:buFont typeface="Arial" panose="020B0604020202020204" pitchFamily="34" charset="0"/>
              <a:buChar char="•"/>
            </a:pPr>
            <a:r>
              <a:rPr lang="en-US" altLang="en-US" sz="1600" dirty="0"/>
              <a:t>Its ability to be mixed in a slurry and pumped down the annulus</a:t>
            </a:r>
          </a:p>
          <a:p>
            <a:pPr lvl="2">
              <a:buClrTx/>
              <a:buFont typeface="Arial" panose="020B0604020202020204" pitchFamily="34" charset="0"/>
              <a:buChar char="•"/>
            </a:pPr>
            <a:r>
              <a:rPr lang="en-US" altLang="en-US" sz="1600" dirty="0"/>
              <a:t>Multiple products can be mixed together</a:t>
            </a:r>
          </a:p>
          <a:p>
            <a:pPr lvl="3">
              <a:buClrTx/>
              <a:buFont typeface="Arial" panose="020B0604020202020204" pitchFamily="34" charset="0"/>
              <a:buChar char="•"/>
            </a:pPr>
            <a:r>
              <a:rPr lang="en-US" altLang="en-US" sz="1600" dirty="0"/>
              <a:t>Oil soluble and water soluble</a:t>
            </a:r>
          </a:p>
          <a:p>
            <a:pPr lvl="2">
              <a:buClrTx/>
              <a:buFont typeface="Arial" panose="020B0604020202020204" pitchFamily="34" charset="0"/>
              <a:buChar char="•"/>
            </a:pPr>
            <a:r>
              <a:rPr lang="en-US" altLang="en-US" sz="1600" dirty="0"/>
              <a:t>With its small size it can easily pass through minimum clearance areas</a:t>
            </a:r>
          </a:p>
          <a:p>
            <a:pPr lvl="3">
              <a:buClrTx/>
              <a:buFont typeface="Arial" panose="020B0604020202020204" pitchFamily="34" charset="0"/>
              <a:buChar char="•"/>
            </a:pPr>
            <a:r>
              <a:rPr lang="en-US" altLang="en-US" sz="1600" dirty="0"/>
              <a:t>TAC </a:t>
            </a:r>
          </a:p>
          <a:p>
            <a:pPr lvl="3">
              <a:buClrTx/>
              <a:buFont typeface="Arial" panose="020B0604020202020204" pitchFamily="34" charset="0"/>
              <a:buChar char="•"/>
            </a:pPr>
            <a:r>
              <a:rPr lang="en-US" altLang="en-US" sz="1600" dirty="0"/>
              <a:t>Casing Sleeves</a:t>
            </a:r>
          </a:p>
          <a:p>
            <a:pPr marL="1371600" lvl="3" indent="0">
              <a:buNone/>
            </a:pPr>
            <a:endParaRPr lang="en-US" altLang="en-US" sz="1200" dirty="0">
              <a:solidFill>
                <a:srgbClr val="075EDF"/>
              </a:solidFill>
            </a:endParaRPr>
          </a:p>
          <a:p>
            <a:pPr marL="914400" lvl="2" indent="0">
              <a:buNone/>
            </a:pPr>
            <a:endParaRPr lang="en-US" altLang="en-US" sz="1600" dirty="0">
              <a:solidFill>
                <a:srgbClr val="075EDF"/>
              </a:solidFill>
            </a:endParaRPr>
          </a:p>
        </p:txBody>
      </p:sp>
      <p:pic>
        <p:nvPicPr>
          <p:cNvPr id="5" name="Picture 4"/>
          <p:cNvPicPr/>
          <p:nvPr/>
        </p:nvPicPr>
        <p:blipFill>
          <a:blip r:embed="rId2"/>
          <a:stretch>
            <a:fillRect/>
          </a:stretch>
        </p:blipFill>
        <p:spPr>
          <a:xfrm>
            <a:off x="76200" y="6339016"/>
            <a:ext cx="427990" cy="489585"/>
          </a:xfrm>
          <a:prstGeom prst="rect">
            <a:avLst/>
          </a:prstGeom>
        </p:spPr>
      </p:pic>
    </p:spTree>
    <p:extLst>
      <p:ext uri="{BB962C8B-B14F-4D97-AF65-F5344CB8AC3E}">
        <p14:creationId xmlns:p14="http://schemas.microsoft.com/office/powerpoint/2010/main" val="2778517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1" y="152401"/>
            <a:ext cx="8762999" cy="914399"/>
          </a:xfrm>
        </p:spPr>
        <p:txBody>
          <a:bodyPr>
            <a:noAutofit/>
          </a:bodyPr>
          <a:lstStyle/>
          <a:p>
            <a:pPr>
              <a:defRPr/>
            </a:pPr>
            <a:r>
              <a:rPr lang="en-US" sz="3600" dirty="0">
                <a:ln>
                  <a:solidFill>
                    <a:sysClr val="windowText" lastClr="000000"/>
                  </a:solidFill>
                </a:ln>
                <a:solidFill>
                  <a:schemeClr val="bg1"/>
                </a:solidFill>
                <a:latin typeface="Tahoma" pitchFamily="34" charset="0"/>
                <a:cs typeface="Tahoma" pitchFamily="34" charset="0"/>
              </a:rPr>
              <a:t>Product Placement</a:t>
            </a:r>
            <a:endParaRPr lang="en-US" sz="3600" dirty="0">
              <a:ln>
                <a:solidFill>
                  <a:sysClr val="windowText" lastClr="000000"/>
                </a:solidFill>
              </a:ln>
              <a:solidFill>
                <a:schemeClr val="bg1"/>
              </a:solidFill>
            </a:endParaRPr>
          </a:p>
        </p:txBody>
      </p:sp>
      <p:pic>
        <p:nvPicPr>
          <p:cNvPr id="5" name="Picture 4"/>
          <p:cNvPicPr>
            <a:picLocks noChangeAspect="1"/>
          </p:cNvPicPr>
          <p:nvPr/>
        </p:nvPicPr>
        <p:blipFill>
          <a:blip r:embed="rId2"/>
          <a:stretch>
            <a:fillRect/>
          </a:stretch>
        </p:blipFill>
        <p:spPr>
          <a:xfrm>
            <a:off x="3380105" y="1062582"/>
            <a:ext cx="2752853" cy="5302233"/>
          </a:xfrm>
          <a:prstGeom prst="rect">
            <a:avLst/>
          </a:prstGeom>
        </p:spPr>
      </p:pic>
      <p:sp>
        <p:nvSpPr>
          <p:cNvPr id="6" name="Oval 5"/>
          <p:cNvSpPr>
            <a:spLocks noChangeArrowheads="1"/>
          </p:cNvSpPr>
          <p:nvPr/>
        </p:nvSpPr>
        <p:spPr bwMode="auto">
          <a:xfrm>
            <a:off x="4593695" y="5978243"/>
            <a:ext cx="56285" cy="172965"/>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lgn="ctr" eaLnBrk="1" hangingPunct="1">
              <a:spcBef>
                <a:spcPct val="0"/>
              </a:spcBef>
              <a:buFontTx/>
              <a:buNone/>
            </a:pPr>
            <a:endParaRPr lang="en-US" altLang="en-US" sz="1050">
              <a:solidFill>
                <a:schemeClr val="tx1"/>
              </a:solidFill>
            </a:endParaRPr>
          </a:p>
        </p:txBody>
      </p:sp>
      <p:sp>
        <p:nvSpPr>
          <p:cNvPr id="7" name="Oval 6"/>
          <p:cNvSpPr>
            <a:spLocks noChangeArrowheads="1"/>
          </p:cNvSpPr>
          <p:nvPr/>
        </p:nvSpPr>
        <p:spPr bwMode="auto">
          <a:xfrm>
            <a:off x="4267199" y="5943599"/>
            <a:ext cx="56285" cy="172965"/>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lgn="ctr" eaLnBrk="1" hangingPunct="1">
              <a:spcBef>
                <a:spcPct val="0"/>
              </a:spcBef>
              <a:buFontTx/>
              <a:buNone/>
            </a:pPr>
            <a:endParaRPr lang="en-US" altLang="en-US" sz="1050">
              <a:solidFill>
                <a:schemeClr val="tx1"/>
              </a:solidFill>
            </a:endParaRPr>
          </a:p>
        </p:txBody>
      </p:sp>
      <p:sp>
        <p:nvSpPr>
          <p:cNvPr id="8" name="Oval 7"/>
          <p:cNvSpPr>
            <a:spLocks noChangeArrowheads="1"/>
          </p:cNvSpPr>
          <p:nvPr/>
        </p:nvSpPr>
        <p:spPr bwMode="auto">
          <a:xfrm>
            <a:off x="5053678" y="5986204"/>
            <a:ext cx="56285" cy="172965"/>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lgn="ctr" eaLnBrk="1" hangingPunct="1">
              <a:spcBef>
                <a:spcPct val="0"/>
              </a:spcBef>
              <a:buFontTx/>
              <a:buNone/>
            </a:pPr>
            <a:endParaRPr lang="en-US" altLang="en-US" sz="1050">
              <a:solidFill>
                <a:schemeClr val="tx1"/>
              </a:solidFill>
            </a:endParaRPr>
          </a:p>
        </p:txBody>
      </p:sp>
      <p:sp>
        <p:nvSpPr>
          <p:cNvPr id="9" name="Oval 8"/>
          <p:cNvSpPr>
            <a:spLocks noChangeArrowheads="1"/>
          </p:cNvSpPr>
          <p:nvPr/>
        </p:nvSpPr>
        <p:spPr bwMode="auto">
          <a:xfrm>
            <a:off x="5026642" y="5960428"/>
            <a:ext cx="56285" cy="172965"/>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lgn="ctr" eaLnBrk="1" hangingPunct="1">
              <a:spcBef>
                <a:spcPct val="0"/>
              </a:spcBef>
              <a:buFontTx/>
              <a:buNone/>
            </a:pPr>
            <a:endParaRPr lang="en-US" altLang="en-US" sz="1050">
              <a:solidFill>
                <a:schemeClr val="tx1"/>
              </a:solidFill>
            </a:endParaRPr>
          </a:p>
        </p:txBody>
      </p:sp>
      <p:sp>
        <p:nvSpPr>
          <p:cNvPr id="10" name="Oval 9"/>
          <p:cNvSpPr>
            <a:spLocks noChangeArrowheads="1"/>
          </p:cNvSpPr>
          <p:nvPr/>
        </p:nvSpPr>
        <p:spPr bwMode="auto">
          <a:xfrm>
            <a:off x="4506881" y="5956487"/>
            <a:ext cx="56285" cy="172965"/>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lgn="ctr" eaLnBrk="1" hangingPunct="1">
              <a:spcBef>
                <a:spcPct val="0"/>
              </a:spcBef>
              <a:buFontTx/>
              <a:buNone/>
            </a:pPr>
            <a:endParaRPr lang="en-US" altLang="en-US" sz="1050">
              <a:solidFill>
                <a:schemeClr val="tx1"/>
              </a:solidFill>
            </a:endParaRPr>
          </a:p>
        </p:txBody>
      </p:sp>
      <p:sp>
        <p:nvSpPr>
          <p:cNvPr id="11" name="Oval 10"/>
          <p:cNvSpPr>
            <a:spLocks noChangeArrowheads="1"/>
          </p:cNvSpPr>
          <p:nvPr/>
        </p:nvSpPr>
        <p:spPr bwMode="auto">
          <a:xfrm>
            <a:off x="4716068" y="5975288"/>
            <a:ext cx="56285" cy="172965"/>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lgn="ctr" eaLnBrk="1" hangingPunct="1">
              <a:spcBef>
                <a:spcPct val="0"/>
              </a:spcBef>
              <a:buFontTx/>
              <a:buNone/>
            </a:pPr>
            <a:endParaRPr lang="en-US" altLang="en-US" sz="1050">
              <a:solidFill>
                <a:schemeClr val="tx1"/>
              </a:solidFill>
            </a:endParaRPr>
          </a:p>
        </p:txBody>
      </p:sp>
      <p:sp>
        <p:nvSpPr>
          <p:cNvPr id="12" name="Oval 11"/>
          <p:cNvSpPr>
            <a:spLocks noChangeArrowheads="1"/>
          </p:cNvSpPr>
          <p:nvPr/>
        </p:nvSpPr>
        <p:spPr bwMode="auto">
          <a:xfrm>
            <a:off x="4359650" y="6002877"/>
            <a:ext cx="56285" cy="172965"/>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lgn="ctr" eaLnBrk="1" hangingPunct="1">
              <a:spcBef>
                <a:spcPct val="0"/>
              </a:spcBef>
              <a:buFontTx/>
              <a:buNone/>
            </a:pPr>
            <a:endParaRPr lang="en-US" altLang="en-US" sz="1050">
              <a:solidFill>
                <a:schemeClr val="tx1"/>
              </a:solidFill>
            </a:endParaRPr>
          </a:p>
        </p:txBody>
      </p:sp>
      <p:sp>
        <p:nvSpPr>
          <p:cNvPr id="13" name="Oval 12"/>
          <p:cNvSpPr>
            <a:spLocks noChangeArrowheads="1"/>
          </p:cNvSpPr>
          <p:nvPr/>
        </p:nvSpPr>
        <p:spPr bwMode="auto">
          <a:xfrm>
            <a:off x="4494268" y="6012652"/>
            <a:ext cx="65494" cy="172965"/>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lgn="ctr" eaLnBrk="1" hangingPunct="1">
              <a:spcBef>
                <a:spcPct val="0"/>
              </a:spcBef>
              <a:buFontTx/>
              <a:buNone/>
            </a:pPr>
            <a:endParaRPr lang="en-US" altLang="en-US" sz="1050">
              <a:solidFill>
                <a:schemeClr val="tx1"/>
              </a:solidFill>
            </a:endParaRPr>
          </a:p>
        </p:txBody>
      </p:sp>
      <p:sp>
        <p:nvSpPr>
          <p:cNvPr id="14" name="Oval 13"/>
          <p:cNvSpPr>
            <a:spLocks noChangeArrowheads="1"/>
          </p:cNvSpPr>
          <p:nvPr/>
        </p:nvSpPr>
        <p:spPr bwMode="auto">
          <a:xfrm>
            <a:off x="4851222" y="5982263"/>
            <a:ext cx="57179" cy="172965"/>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lgn="ctr" eaLnBrk="1" hangingPunct="1">
              <a:spcBef>
                <a:spcPct val="0"/>
              </a:spcBef>
              <a:buFontTx/>
              <a:buNone/>
            </a:pPr>
            <a:endParaRPr lang="en-US" altLang="en-US" sz="1050">
              <a:solidFill>
                <a:schemeClr val="tx1"/>
              </a:solidFill>
            </a:endParaRPr>
          </a:p>
        </p:txBody>
      </p:sp>
      <p:sp>
        <p:nvSpPr>
          <p:cNvPr id="15" name="Oval 14"/>
          <p:cNvSpPr>
            <a:spLocks noChangeArrowheads="1"/>
          </p:cNvSpPr>
          <p:nvPr/>
        </p:nvSpPr>
        <p:spPr bwMode="auto">
          <a:xfrm>
            <a:off x="4801350" y="6012652"/>
            <a:ext cx="57179" cy="172965"/>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lgn="ctr" eaLnBrk="1" hangingPunct="1">
              <a:spcBef>
                <a:spcPct val="0"/>
              </a:spcBef>
              <a:buFontTx/>
              <a:buNone/>
            </a:pPr>
            <a:endParaRPr lang="en-US" altLang="en-US" sz="1050">
              <a:solidFill>
                <a:schemeClr val="tx1"/>
              </a:solidFill>
            </a:endParaRPr>
          </a:p>
        </p:txBody>
      </p:sp>
      <p:sp>
        <p:nvSpPr>
          <p:cNvPr id="16" name="Oval 15"/>
          <p:cNvSpPr>
            <a:spLocks noChangeArrowheads="1"/>
          </p:cNvSpPr>
          <p:nvPr/>
        </p:nvSpPr>
        <p:spPr bwMode="auto">
          <a:xfrm>
            <a:off x="4547943" y="6031451"/>
            <a:ext cx="57179" cy="172965"/>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lgn="ctr" eaLnBrk="1" hangingPunct="1">
              <a:spcBef>
                <a:spcPct val="0"/>
              </a:spcBef>
              <a:buFontTx/>
              <a:buNone/>
            </a:pPr>
            <a:endParaRPr lang="en-US" altLang="en-US" sz="1050">
              <a:solidFill>
                <a:schemeClr val="tx1"/>
              </a:solidFill>
            </a:endParaRPr>
          </a:p>
        </p:txBody>
      </p:sp>
      <p:sp>
        <p:nvSpPr>
          <p:cNvPr id="17" name="Oval 16"/>
          <p:cNvSpPr>
            <a:spLocks noChangeArrowheads="1"/>
          </p:cNvSpPr>
          <p:nvPr/>
        </p:nvSpPr>
        <p:spPr bwMode="auto">
          <a:xfrm>
            <a:off x="4891595" y="5967247"/>
            <a:ext cx="57179" cy="172965"/>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lgn="ctr" eaLnBrk="1" hangingPunct="1">
              <a:spcBef>
                <a:spcPct val="0"/>
              </a:spcBef>
              <a:buFontTx/>
              <a:buNone/>
            </a:pPr>
            <a:endParaRPr lang="en-US" altLang="en-US" sz="1050">
              <a:solidFill>
                <a:schemeClr val="tx1"/>
              </a:solidFill>
            </a:endParaRPr>
          </a:p>
        </p:txBody>
      </p:sp>
      <p:sp>
        <p:nvSpPr>
          <p:cNvPr id="18" name="Oval 17"/>
          <p:cNvSpPr>
            <a:spLocks noChangeArrowheads="1"/>
          </p:cNvSpPr>
          <p:nvPr/>
        </p:nvSpPr>
        <p:spPr bwMode="auto">
          <a:xfrm>
            <a:off x="4393590" y="5976272"/>
            <a:ext cx="57179" cy="172965"/>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lgn="ctr" eaLnBrk="1" hangingPunct="1">
              <a:spcBef>
                <a:spcPct val="0"/>
              </a:spcBef>
              <a:buFontTx/>
              <a:buNone/>
            </a:pPr>
            <a:endParaRPr lang="en-US" altLang="en-US" sz="1050">
              <a:solidFill>
                <a:schemeClr val="tx1"/>
              </a:solidFill>
            </a:endParaRPr>
          </a:p>
        </p:txBody>
      </p:sp>
      <p:sp>
        <p:nvSpPr>
          <p:cNvPr id="19" name="Oval 18"/>
          <p:cNvSpPr>
            <a:spLocks noChangeArrowheads="1"/>
          </p:cNvSpPr>
          <p:nvPr/>
        </p:nvSpPr>
        <p:spPr bwMode="auto">
          <a:xfrm>
            <a:off x="4652909" y="5960428"/>
            <a:ext cx="57179" cy="172965"/>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lgn="ctr" eaLnBrk="1" hangingPunct="1">
              <a:spcBef>
                <a:spcPct val="0"/>
              </a:spcBef>
              <a:buFontTx/>
              <a:buNone/>
            </a:pPr>
            <a:endParaRPr lang="en-US" altLang="en-US" sz="1050">
              <a:solidFill>
                <a:schemeClr val="tx1"/>
              </a:solidFill>
            </a:endParaRPr>
          </a:p>
        </p:txBody>
      </p:sp>
      <p:sp>
        <p:nvSpPr>
          <p:cNvPr id="20" name="Oval 19"/>
          <p:cNvSpPr>
            <a:spLocks noChangeArrowheads="1"/>
          </p:cNvSpPr>
          <p:nvPr/>
        </p:nvSpPr>
        <p:spPr bwMode="auto">
          <a:xfrm>
            <a:off x="5001548" y="5908205"/>
            <a:ext cx="57179" cy="172965"/>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lgn="ctr" eaLnBrk="1" hangingPunct="1">
              <a:spcBef>
                <a:spcPct val="0"/>
              </a:spcBef>
              <a:buFontTx/>
              <a:buNone/>
            </a:pPr>
            <a:endParaRPr lang="en-US" altLang="en-US" sz="1050">
              <a:solidFill>
                <a:schemeClr val="tx1"/>
              </a:solidFill>
            </a:endParaRPr>
          </a:p>
        </p:txBody>
      </p:sp>
      <p:sp>
        <p:nvSpPr>
          <p:cNvPr id="21" name="Block Arc 20"/>
          <p:cNvSpPr/>
          <p:nvPr/>
        </p:nvSpPr>
        <p:spPr bwMode="auto">
          <a:xfrm rot="16200000">
            <a:off x="4101063" y="2452137"/>
            <a:ext cx="749842" cy="569968"/>
          </a:xfrm>
          <a:prstGeom prst="blockArc">
            <a:avLst/>
          </a:prstGeom>
          <a:solidFill>
            <a:schemeClr val="bg1">
              <a:lumMod val="50000"/>
            </a:schemeClr>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ndParaRPr>
          </a:p>
        </p:txBody>
      </p:sp>
      <p:sp>
        <p:nvSpPr>
          <p:cNvPr id="22" name="Block Arc 21"/>
          <p:cNvSpPr/>
          <p:nvPr/>
        </p:nvSpPr>
        <p:spPr bwMode="auto">
          <a:xfrm rot="5400000">
            <a:off x="4502074" y="2442789"/>
            <a:ext cx="749842" cy="569968"/>
          </a:xfrm>
          <a:prstGeom prst="blockArc">
            <a:avLst/>
          </a:prstGeom>
          <a:solidFill>
            <a:schemeClr val="bg1">
              <a:lumMod val="50000"/>
            </a:schemeClr>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ndParaRPr>
          </a:p>
        </p:txBody>
      </p:sp>
      <p:sp>
        <p:nvSpPr>
          <p:cNvPr id="23" name="Content Placeholder 2"/>
          <p:cNvSpPr txBox="1">
            <a:spLocks/>
          </p:cNvSpPr>
          <p:nvPr/>
        </p:nvSpPr>
        <p:spPr bwMode="auto">
          <a:xfrm>
            <a:off x="1359516" y="2819400"/>
            <a:ext cx="258543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vert="horz" wrap="square" lIns="91440" tIns="45720" rIns="91440" bIns="45720" numCol="1" anchor="t" anchorCtr="0" compatLnSpc="1">
            <a:prstTxWarp prst="textNoShape">
              <a:avLst/>
            </a:prstTxWarp>
            <a:noAutofit/>
          </a:bodyPr>
          <a:lstStyle>
            <a:lvl1pPr marL="0" indent="0" algn="r" rtl="0" eaLnBrk="1" fontAlgn="base" hangingPunct="1">
              <a:spcBef>
                <a:spcPct val="20000"/>
              </a:spcBef>
              <a:spcAft>
                <a:spcPct val="0"/>
              </a:spcAft>
              <a:buFontTx/>
              <a:buNone/>
              <a:defRPr sz="24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ltLang="en-US" sz="2000" dirty="0">
                <a:solidFill>
                  <a:schemeClr val="tx1"/>
                </a:solidFill>
              </a:rPr>
              <a:t>The granular in a wellbore</a:t>
            </a:r>
          </a:p>
        </p:txBody>
      </p:sp>
      <p:pic>
        <p:nvPicPr>
          <p:cNvPr id="24" name="Picture 23"/>
          <p:cNvPicPr/>
          <p:nvPr/>
        </p:nvPicPr>
        <p:blipFill>
          <a:blip r:embed="rId3"/>
          <a:stretch>
            <a:fillRect/>
          </a:stretch>
        </p:blipFill>
        <p:spPr>
          <a:xfrm>
            <a:off x="76200" y="6324600"/>
            <a:ext cx="427990" cy="489585"/>
          </a:xfrm>
          <a:prstGeom prst="rect">
            <a:avLst/>
          </a:prstGeom>
        </p:spPr>
      </p:pic>
    </p:spTree>
    <p:extLst>
      <p:ext uri="{BB962C8B-B14F-4D97-AF65-F5344CB8AC3E}">
        <p14:creationId xmlns:p14="http://schemas.microsoft.com/office/powerpoint/2010/main" val="150680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06615 -0.78403 L -0.07643 0.00995 " pathEditMode="relative" rAng="0" ptsTypes="AA">
                                      <p:cBhvr>
                                        <p:cTn id="6" dur="4000" fill="hold"/>
                                        <p:tgtEl>
                                          <p:spTgt spid="9"/>
                                        </p:tgtEl>
                                        <p:attrNameLst>
                                          <p:attrName>ppt_x</p:attrName>
                                          <p:attrName>ppt_y</p:attrName>
                                        </p:attrNameLst>
                                      </p:cBhvr>
                                      <p:rCtr x="-521" y="39699"/>
                                    </p:animMotion>
                                  </p:childTnLst>
                                </p:cTn>
                              </p:par>
                              <p:par>
                                <p:cTn id="7" presetID="42" presetClass="path" presetSubtype="0" accel="50000" decel="50000" fill="hold" grpId="0" nodeType="withEffect">
                                  <p:stCondLst>
                                    <p:cond delay="0"/>
                                  </p:stCondLst>
                                  <p:childTnLst>
                                    <p:animMotion origin="layout" path="M 0.05638 -0.84838 L 0.04349 -0.00139 " pathEditMode="relative" rAng="0" ptsTypes="AA">
                                      <p:cBhvr>
                                        <p:cTn id="8" dur="4000" fill="hold"/>
                                        <p:tgtEl>
                                          <p:spTgt spid="10"/>
                                        </p:tgtEl>
                                        <p:attrNameLst>
                                          <p:attrName>ppt_x</p:attrName>
                                          <p:attrName>ppt_y</p:attrName>
                                        </p:attrNameLst>
                                      </p:cBhvr>
                                      <p:rCtr x="-651" y="42338"/>
                                    </p:animMotion>
                                  </p:childTnLst>
                                </p:cTn>
                              </p:par>
                              <p:par>
                                <p:cTn id="9" presetID="42" presetClass="path" presetSubtype="0" accel="50000" decel="50000" fill="hold" grpId="0" nodeType="withEffect">
                                  <p:stCondLst>
                                    <p:cond delay="0"/>
                                  </p:stCondLst>
                                  <p:childTnLst>
                                    <p:animMotion origin="layout" path="M -0.03086 -0.82755 L -1.45833E-6 1.48148E-6 " pathEditMode="relative" rAng="0" ptsTypes="AA">
                                      <p:cBhvr>
                                        <p:cTn id="10" dur="4000" fill="hold"/>
                                        <p:tgtEl>
                                          <p:spTgt spid="6"/>
                                        </p:tgtEl>
                                        <p:attrNameLst>
                                          <p:attrName>ppt_x</p:attrName>
                                          <p:attrName>ppt_y</p:attrName>
                                        </p:attrNameLst>
                                      </p:cBhvr>
                                      <p:rCtr x="1536" y="41366"/>
                                    </p:animMotion>
                                  </p:childTnLst>
                                </p:cTn>
                              </p:par>
                              <p:par>
                                <p:cTn id="11" presetID="42" presetClass="path" presetSubtype="0" accel="50000" decel="50000" fill="hold" grpId="0" nodeType="withEffect">
                                  <p:stCondLst>
                                    <p:cond delay="0"/>
                                  </p:stCondLst>
                                  <p:childTnLst>
                                    <p:animMotion origin="layout" path="M 0.01628 -0.82107 L -1.45833E-6 -3.7037E-6 " pathEditMode="relative" rAng="0" ptsTypes="AA">
                                      <p:cBhvr>
                                        <p:cTn id="12" dur="4000" fill="hold"/>
                                        <p:tgtEl>
                                          <p:spTgt spid="11"/>
                                        </p:tgtEl>
                                        <p:attrNameLst>
                                          <p:attrName>ppt_x</p:attrName>
                                          <p:attrName>ppt_y</p:attrName>
                                        </p:attrNameLst>
                                      </p:cBhvr>
                                      <p:rCtr x="-1797" y="41273"/>
                                    </p:animMotion>
                                  </p:childTnLst>
                                </p:cTn>
                              </p:par>
                              <p:par>
                                <p:cTn id="13" presetID="42" presetClass="path" presetSubtype="0" accel="50000" decel="50000" fill="hold" grpId="0" nodeType="withEffect">
                                  <p:stCondLst>
                                    <p:cond delay="0"/>
                                  </p:stCondLst>
                                  <p:childTnLst>
                                    <p:animMotion origin="layout" path="M -0.02474 -0.81296 L -2.08333E-6 1.11111E-6 " pathEditMode="relative" rAng="0" ptsTypes="AA">
                                      <p:cBhvr>
                                        <p:cTn id="14" dur="4000" fill="hold"/>
                                        <p:tgtEl>
                                          <p:spTgt spid="8"/>
                                        </p:tgtEl>
                                        <p:attrNameLst>
                                          <p:attrName>ppt_x</p:attrName>
                                          <p:attrName>ppt_y</p:attrName>
                                        </p:attrNameLst>
                                      </p:cBhvr>
                                      <p:rCtr x="1237" y="40648"/>
                                    </p:animMotion>
                                  </p:childTnLst>
                                </p:cTn>
                              </p:par>
                              <p:par>
                                <p:cTn id="15" presetID="42" presetClass="path" presetSubtype="0" accel="50000" decel="50000" fill="hold" grpId="0" nodeType="withEffect">
                                  <p:stCondLst>
                                    <p:cond delay="0"/>
                                  </p:stCondLst>
                                  <p:childTnLst>
                                    <p:animMotion origin="layout" path="M 0.01706 -0.83194 L -6.25E-7 3.7037E-7 " pathEditMode="relative" rAng="0" ptsTypes="AA">
                                      <p:cBhvr>
                                        <p:cTn id="16" dur="4000" fill="hold"/>
                                        <p:tgtEl>
                                          <p:spTgt spid="12"/>
                                        </p:tgtEl>
                                        <p:attrNameLst>
                                          <p:attrName>ppt_x</p:attrName>
                                          <p:attrName>ppt_y</p:attrName>
                                        </p:attrNameLst>
                                      </p:cBhvr>
                                      <p:rCtr x="-859" y="41597"/>
                                    </p:animMotion>
                                  </p:childTnLst>
                                </p:cTn>
                              </p:par>
                              <p:par>
                                <p:cTn id="17" presetID="42" presetClass="path" presetSubtype="0" accel="50000" decel="50000" fill="hold" grpId="0" nodeType="withEffect">
                                  <p:stCondLst>
                                    <p:cond delay="0"/>
                                  </p:stCondLst>
                                  <p:childTnLst>
                                    <p:animMotion origin="layout" path="M 0.08282 -0.86366 L 0.05821 -0.00209 " pathEditMode="relative" rAng="0" ptsTypes="AA">
                                      <p:cBhvr>
                                        <p:cTn id="18" dur="4000" fill="hold"/>
                                        <p:tgtEl>
                                          <p:spTgt spid="7"/>
                                        </p:tgtEl>
                                        <p:attrNameLst>
                                          <p:attrName>ppt_x</p:attrName>
                                          <p:attrName>ppt_y</p:attrName>
                                        </p:attrNameLst>
                                      </p:cBhvr>
                                      <p:rCtr x="-1237" y="43079"/>
                                    </p:animMotion>
                                  </p:childTnLst>
                                </p:cTn>
                              </p:par>
                              <p:par>
                                <p:cTn id="19" presetID="42" presetClass="path" presetSubtype="0" accel="50000" decel="50000" fill="hold" grpId="0" nodeType="withEffect">
                                  <p:stCondLst>
                                    <p:cond delay="0"/>
                                  </p:stCondLst>
                                  <p:childTnLst>
                                    <p:animMotion origin="layout" path="M 0.03829 -0.84097 L 0.05573 0.0125 " pathEditMode="relative" rAng="0" ptsTypes="AA">
                                      <p:cBhvr>
                                        <p:cTn id="20" dur="4000" fill="hold"/>
                                        <p:tgtEl>
                                          <p:spTgt spid="13"/>
                                        </p:tgtEl>
                                        <p:attrNameLst>
                                          <p:attrName>ppt_x</p:attrName>
                                          <p:attrName>ppt_y</p:attrName>
                                        </p:attrNameLst>
                                      </p:cBhvr>
                                      <p:rCtr x="872" y="42662"/>
                                    </p:animMotion>
                                  </p:childTnLst>
                                </p:cTn>
                              </p:par>
                              <p:par>
                                <p:cTn id="21" presetID="42" presetClass="path" presetSubtype="0" accel="50000" decel="50000" fill="hold" grpId="0" nodeType="withEffect">
                                  <p:stCondLst>
                                    <p:cond delay="0"/>
                                  </p:stCondLst>
                                  <p:childTnLst>
                                    <p:animMotion origin="layout" path="M 0.01563 -0.85625 L 1.66667E-6 -3.7037E-6 " pathEditMode="relative" rAng="0" ptsTypes="AA">
                                      <p:cBhvr>
                                        <p:cTn id="22" dur="4000" fill="hold"/>
                                        <p:tgtEl>
                                          <p:spTgt spid="17"/>
                                        </p:tgtEl>
                                        <p:attrNameLst>
                                          <p:attrName>ppt_x</p:attrName>
                                          <p:attrName>ppt_y</p:attrName>
                                        </p:attrNameLst>
                                      </p:cBhvr>
                                      <p:rCtr x="-951" y="43125"/>
                                    </p:animMotion>
                                  </p:childTnLst>
                                </p:cTn>
                              </p:par>
                              <p:par>
                                <p:cTn id="23" presetID="42" presetClass="path" presetSubtype="0" accel="50000" decel="50000" fill="hold" grpId="0" nodeType="withEffect">
                                  <p:stCondLst>
                                    <p:cond delay="0"/>
                                  </p:stCondLst>
                                  <p:childTnLst>
                                    <p:animMotion origin="layout" path="M 0.04961 -0.84606 L 0.06614 0.00463 " pathEditMode="relative" rAng="0" ptsTypes="AA">
                                      <p:cBhvr>
                                        <p:cTn id="24" dur="4000" fill="hold"/>
                                        <p:tgtEl>
                                          <p:spTgt spid="18"/>
                                        </p:tgtEl>
                                        <p:attrNameLst>
                                          <p:attrName>ppt_x</p:attrName>
                                          <p:attrName>ppt_y</p:attrName>
                                        </p:attrNameLst>
                                      </p:cBhvr>
                                      <p:rCtr x="820" y="42523"/>
                                    </p:animMotion>
                                  </p:childTnLst>
                                </p:cTn>
                              </p:par>
                              <p:par>
                                <p:cTn id="25" presetID="42" presetClass="path" presetSubtype="0" accel="50000" decel="50000" fill="hold" grpId="0" nodeType="withEffect">
                                  <p:stCondLst>
                                    <p:cond delay="0"/>
                                  </p:stCondLst>
                                  <p:childTnLst>
                                    <p:animMotion origin="layout" path="M -0.06641 -0.79699 L 3.75E-6 2.96296E-6 " pathEditMode="relative" rAng="0" ptsTypes="AA">
                                      <p:cBhvr>
                                        <p:cTn id="26" dur="4000" fill="hold"/>
                                        <p:tgtEl>
                                          <p:spTgt spid="14"/>
                                        </p:tgtEl>
                                        <p:attrNameLst>
                                          <p:attrName>ppt_x</p:attrName>
                                          <p:attrName>ppt_y</p:attrName>
                                        </p:attrNameLst>
                                      </p:cBhvr>
                                      <p:rCtr x="1745" y="40440"/>
                                    </p:animMotion>
                                  </p:childTnLst>
                                </p:cTn>
                              </p:par>
                              <p:par>
                                <p:cTn id="27" presetID="42" presetClass="path" presetSubtype="0" accel="50000" decel="50000" fill="hold" grpId="0" nodeType="withEffect">
                                  <p:stCondLst>
                                    <p:cond delay="0"/>
                                  </p:stCondLst>
                                  <p:childTnLst>
                                    <p:animMotion origin="layout" path="M -0.03307 -0.8368 L 0.00104 0.01598 " pathEditMode="relative" rAng="0" ptsTypes="AA">
                                      <p:cBhvr>
                                        <p:cTn id="28" dur="4000" fill="hold"/>
                                        <p:tgtEl>
                                          <p:spTgt spid="19"/>
                                        </p:tgtEl>
                                        <p:attrNameLst>
                                          <p:attrName>ppt_x</p:attrName>
                                          <p:attrName>ppt_y</p:attrName>
                                        </p:attrNameLst>
                                      </p:cBhvr>
                                      <p:rCtr x="1706" y="42639"/>
                                    </p:animMotion>
                                  </p:childTnLst>
                                </p:cTn>
                              </p:par>
                              <p:par>
                                <p:cTn id="29" presetID="42" presetClass="path" presetSubtype="0" accel="50000" decel="50000" fill="hold" grpId="0" nodeType="withEffect">
                                  <p:stCondLst>
                                    <p:cond delay="0"/>
                                  </p:stCondLst>
                                  <p:childTnLst>
                                    <p:animMotion origin="layout" path="M 0.04974 -0.87245 L -3.95833E-6 4.44444E-6 " pathEditMode="relative" rAng="0" ptsTypes="AA">
                                      <p:cBhvr>
                                        <p:cTn id="30" dur="4000" fill="hold"/>
                                        <p:tgtEl>
                                          <p:spTgt spid="16"/>
                                        </p:tgtEl>
                                        <p:attrNameLst>
                                          <p:attrName>ppt_x</p:attrName>
                                          <p:attrName>ppt_y</p:attrName>
                                        </p:attrNameLst>
                                      </p:cBhvr>
                                      <p:rCtr x="-2161" y="41528"/>
                                    </p:animMotion>
                                  </p:childTnLst>
                                </p:cTn>
                              </p:par>
                              <p:par>
                                <p:cTn id="31" presetID="42" presetClass="path" presetSubtype="0" accel="50000" decel="50000" fill="hold" grpId="0" nodeType="withEffect">
                                  <p:stCondLst>
                                    <p:cond delay="0"/>
                                  </p:stCondLst>
                                  <p:childTnLst>
                                    <p:animMotion origin="layout" path="M 0.00586 -0.79005 L -0.02604 0.02616 " pathEditMode="relative" rAng="0" ptsTypes="AA">
                                      <p:cBhvr>
                                        <p:cTn id="32" dur="4000" fill="hold"/>
                                        <p:tgtEl>
                                          <p:spTgt spid="20"/>
                                        </p:tgtEl>
                                        <p:attrNameLst>
                                          <p:attrName>ppt_x</p:attrName>
                                          <p:attrName>ppt_y</p:attrName>
                                        </p:attrNameLst>
                                      </p:cBhvr>
                                      <p:rCtr x="-1602" y="40810"/>
                                    </p:animMotion>
                                  </p:childTnLst>
                                </p:cTn>
                              </p:par>
                              <p:par>
                                <p:cTn id="33" presetID="42" presetClass="path" presetSubtype="0" accel="37667" decel="62333" fill="hold" grpId="0" nodeType="withEffect">
                                  <p:stCondLst>
                                    <p:cond delay="0"/>
                                  </p:stCondLst>
                                  <p:childTnLst>
                                    <p:animMotion origin="layout" path="M -0.03802 -0.87685 L -0.04284 -0.01528 " pathEditMode="relative" rAng="0" ptsTypes="AA">
                                      <p:cBhvr>
                                        <p:cTn id="34" dur="4000" fill="hold"/>
                                        <p:tgtEl>
                                          <p:spTgt spid="15"/>
                                        </p:tgtEl>
                                        <p:attrNameLst>
                                          <p:attrName>ppt_x</p:attrName>
                                          <p:attrName>ppt_y</p:attrName>
                                        </p:attrNameLst>
                                      </p:cBhvr>
                                      <p:rCtr x="-247" y="430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1" y="152401"/>
            <a:ext cx="8762999" cy="914399"/>
          </a:xfrm>
        </p:spPr>
        <p:txBody>
          <a:bodyPr>
            <a:noAutofit/>
          </a:bodyPr>
          <a:lstStyle/>
          <a:p>
            <a:pPr>
              <a:defRPr/>
            </a:pPr>
            <a:r>
              <a:rPr lang="en-US" sz="3600" dirty="0">
                <a:ln>
                  <a:solidFill>
                    <a:sysClr val="windowText" lastClr="000000"/>
                  </a:solidFill>
                </a:ln>
                <a:solidFill>
                  <a:schemeClr val="bg1"/>
                </a:solidFill>
                <a:latin typeface="Tahoma" pitchFamily="34" charset="0"/>
                <a:cs typeface="Tahoma" pitchFamily="34" charset="0"/>
              </a:rPr>
              <a:t>Product Placement</a:t>
            </a:r>
            <a:endParaRPr lang="en-US" sz="3600" dirty="0">
              <a:ln>
                <a:solidFill>
                  <a:sysClr val="windowText" lastClr="000000"/>
                </a:solidFill>
              </a:ln>
              <a:solidFill>
                <a:schemeClr val="bg1"/>
              </a:solidFill>
            </a:endParaRPr>
          </a:p>
        </p:txBody>
      </p:sp>
      <p:pic>
        <p:nvPicPr>
          <p:cNvPr id="24" name="Picture 23"/>
          <p:cNvPicPr>
            <a:picLocks noChangeAspect="1"/>
          </p:cNvPicPr>
          <p:nvPr/>
        </p:nvPicPr>
        <p:blipFill>
          <a:blip r:embed="rId2"/>
          <a:stretch>
            <a:fillRect/>
          </a:stretch>
        </p:blipFill>
        <p:spPr>
          <a:xfrm>
            <a:off x="3377581" y="1250954"/>
            <a:ext cx="2723788" cy="5246251"/>
          </a:xfrm>
          <a:prstGeom prst="rect">
            <a:avLst/>
          </a:prstGeom>
        </p:spPr>
      </p:pic>
      <p:sp>
        <p:nvSpPr>
          <p:cNvPr id="25" name="Oval 24"/>
          <p:cNvSpPr>
            <a:spLocks noChangeArrowheads="1"/>
          </p:cNvSpPr>
          <p:nvPr/>
        </p:nvSpPr>
        <p:spPr bwMode="auto">
          <a:xfrm>
            <a:off x="4519676" y="6130644"/>
            <a:ext cx="108255" cy="164924"/>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lgn="ctr" eaLnBrk="1" hangingPunct="1">
              <a:spcBef>
                <a:spcPct val="0"/>
              </a:spcBef>
              <a:buFontTx/>
              <a:buNone/>
            </a:pPr>
            <a:endParaRPr lang="en-US" altLang="en-US" sz="1050">
              <a:solidFill>
                <a:schemeClr val="tx1"/>
              </a:solidFill>
            </a:endParaRPr>
          </a:p>
        </p:txBody>
      </p:sp>
      <p:sp>
        <p:nvSpPr>
          <p:cNvPr id="26" name="Oval 25"/>
          <p:cNvSpPr>
            <a:spLocks noChangeArrowheads="1"/>
          </p:cNvSpPr>
          <p:nvPr/>
        </p:nvSpPr>
        <p:spPr bwMode="auto">
          <a:xfrm>
            <a:off x="4193180" y="6096000"/>
            <a:ext cx="108255" cy="164924"/>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lgn="ctr" eaLnBrk="1" hangingPunct="1">
              <a:spcBef>
                <a:spcPct val="0"/>
              </a:spcBef>
              <a:buFontTx/>
              <a:buNone/>
            </a:pPr>
            <a:endParaRPr lang="en-US" altLang="en-US" sz="1050">
              <a:solidFill>
                <a:schemeClr val="tx1"/>
              </a:solidFill>
            </a:endParaRPr>
          </a:p>
        </p:txBody>
      </p:sp>
      <p:sp>
        <p:nvSpPr>
          <p:cNvPr id="27" name="Oval 26"/>
          <p:cNvSpPr>
            <a:spLocks noChangeArrowheads="1"/>
          </p:cNvSpPr>
          <p:nvPr/>
        </p:nvSpPr>
        <p:spPr bwMode="auto">
          <a:xfrm>
            <a:off x="4979659" y="6138605"/>
            <a:ext cx="108255" cy="164924"/>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lgn="ctr" eaLnBrk="1" hangingPunct="1">
              <a:spcBef>
                <a:spcPct val="0"/>
              </a:spcBef>
              <a:buFontTx/>
              <a:buNone/>
            </a:pPr>
            <a:endParaRPr lang="en-US" altLang="en-US" sz="1050">
              <a:solidFill>
                <a:schemeClr val="tx1"/>
              </a:solidFill>
            </a:endParaRPr>
          </a:p>
        </p:txBody>
      </p:sp>
      <p:sp>
        <p:nvSpPr>
          <p:cNvPr id="28" name="Oval 27"/>
          <p:cNvSpPr>
            <a:spLocks noChangeArrowheads="1"/>
          </p:cNvSpPr>
          <p:nvPr/>
        </p:nvSpPr>
        <p:spPr bwMode="auto">
          <a:xfrm>
            <a:off x="4952623" y="6112829"/>
            <a:ext cx="108255" cy="164924"/>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lgn="ctr" eaLnBrk="1" hangingPunct="1">
              <a:spcBef>
                <a:spcPct val="0"/>
              </a:spcBef>
              <a:buFontTx/>
              <a:buNone/>
            </a:pPr>
            <a:endParaRPr lang="en-US" altLang="en-US" sz="1050">
              <a:solidFill>
                <a:schemeClr val="tx1"/>
              </a:solidFill>
            </a:endParaRPr>
          </a:p>
        </p:txBody>
      </p:sp>
      <p:sp>
        <p:nvSpPr>
          <p:cNvPr id="29" name="Oval 28"/>
          <p:cNvSpPr>
            <a:spLocks noChangeArrowheads="1"/>
          </p:cNvSpPr>
          <p:nvPr/>
        </p:nvSpPr>
        <p:spPr bwMode="auto">
          <a:xfrm>
            <a:off x="4432862" y="6108888"/>
            <a:ext cx="108255" cy="164924"/>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lgn="ctr" eaLnBrk="1" hangingPunct="1">
              <a:spcBef>
                <a:spcPct val="0"/>
              </a:spcBef>
              <a:buFontTx/>
              <a:buNone/>
            </a:pPr>
            <a:endParaRPr lang="en-US" altLang="en-US" sz="1050">
              <a:solidFill>
                <a:schemeClr val="tx1"/>
              </a:solidFill>
            </a:endParaRPr>
          </a:p>
        </p:txBody>
      </p:sp>
      <p:sp>
        <p:nvSpPr>
          <p:cNvPr id="30" name="Oval 29"/>
          <p:cNvSpPr>
            <a:spLocks noChangeArrowheads="1"/>
          </p:cNvSpPr>
          <p:nvPr/>
        </p:nvSpPr>
        <p:spPr bwMode="auto">
          <a:xfrm>
            <a:off x="4642049" y="6127689"/>
            <a:ext cx="108255" cy="164924"/>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lgn="ctr" eaLnBrk="1" hangingPunct="1">
              <a:spcBef>
                <a:spcPct val="0"/>
              </a:spcBef>
              <a:buFontTx/>
              <a:buNone/>
            </a:pPr>
            <a:endParaRPr lang="en-US" altLang="en-US" sz="1050">
              <a:solidFill>
                <a:schemeClr val="tx1"/>
              </a:solidFill>
            </a:endParaRPr>
          </a:p>
        </p:txBody>
      </p:sp>
      <p:sp>
        <p:nvSpPr>
          <p:cNvPr id="31" name="Oval 30"/>
          <p:cNvSpPr>
            <a:spLocks noChangeArrowheads="1"/>
          </p:cNvSpPr>
          <p:nvPr/>
        </p:nvSpPr>
        <p:spPr bwMode="auto">
          <a:xfrm>
            <a:off x="4285631" y="6155278"/>
            <a:ext cx="108255" cy="164924"/>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lgn="ctr" eaLnBrk="1" hangingPunct="1">
              <a:spcBef>
                <a:spcPct val="0"/>
              </a:spcBef>
              <a:buFontTx/>
              <a:buNone/>
            </a:pPr>
            <a:endParaRPr lang="en-US" altLang="en-US" sz="1050">
              <a:solidFill>
                <a:schemeClr val="tx1"/>
              </a:solidFill>
            </a:endParaRPr>
          </a:p>
        </p:txBody>
      </p:sp>
      <p:sp>
        <p:nvSpPr>
          <p:cNvPr id="32" name="Oval 31"/>
          <p:cNvSpPr>
            <a:spLocks noChangeArrowheads="1"/>
          </p:cNvSpPr>
          <p:nvPr/>
        </p:nvSpPr>
        <p:spPr bwMode="auto">
          <a:xfrm>
            <a:off x="4411746" y="6165053"/>
            <a:ext cx="125967" cy="164924"/>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lgn="ctr" eaLnBrk="1" hangingPunct="1">
              <a:spcBef>
                <a:spcPct val="0"/>
              </a:spcBef>
              <a:buFontTx/>
              <a:buNone/>
            </a:pPr>
            <a:endParaRPr lang="en-US" altLang="en-US" sz="1050">
              <a:solidFill>
                <a:schemeClr val="tx1"/>
              </a:solidFill>
            </a:endParaRPr>
          </a:p>
        </p:txBody>
      </p:sp>
      <p:sp>
        <p:nvSpPr>
          <p:cNvPr id="33" name="Oval 32"/>
          <p:cNvSpPr>
            <a:spLocks noChangeArrowheads="1"/>
          </p:cNvSpPr>
          <p:nvPr/>
        </p:nvSpPr>
        <p:spPr bwMode="auto">
          <a:xfrm>
            <a:off x="4776378" y="6134664"/>
            <a:ext cx="109974" cy="164924"/>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lgn="ctr" eaLnBrk="1" hangingPunct="1">
              <a:spcBef>
                <a:spcPct val="0"/>
              </a:spcBef>
              <a:buFontTx/>
              <a:buNone/>
            </a:pPr>
            <a:endParaRPr lang="en-US" altLang="en-US" sz="1050">
              <a:solidFill>
                <a:schemeClr val="tx1"/>
              </a:solidFill>
            </a:endParaRPr>
          </a:p>
        </p:txBody>
      </p:sp>
      <p:sp>
        <p:nvSpPr>
          <p:cNvPr id="34" name="Oval 33"/>
          <p:cNvSpPr>
            <a:spLocks noChangeArrowheads="1"/>
          </p:cNvSpPr>
          <p:nvPr/>
        </p:nvSpPr>
        <p:spPr bwMode="auto">
          <a:xfrm>
            <a:off x="4726506" y="6165053"/>
            <a:ext cx="109974" cy="164924"/>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lgn="ctr" eaLnBrk="1" hangingPunct="1">
              <a:spcBef>
                <a:spcPct val="0"/>
              </a:spcBef>
              <a:buFontTx/>
              <a:buNone/>
            </a:pPr>
            <a:endParaRPr lang="en-US" altLang="en-US" sz="1050">
              <a:solidFill>
                <a:schemeClr val="tx1"/>
              </a:solidFill>
            </a:endParaRPr>
          </a:p>
        </p:txBody>
      </p:sp>
      <p:sp>
        <p:nvSpPr>
          <p:cNvPr id="35" name="Oval 34"/>
          <p:cNvSpPr>
            <a:spLocks noChangeArrowheads="1"/>
          </p:cNvSpPr>
          <p:nvPr/>
        </p:nvSpPr>
        <p:spPr bwMode="auto">
          <a:xfrm>
            <a:off x="4473099" y="6183852"/>
            <a:ext cx="109974" cy="164924"/>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lgn="ctr" eaLnBrk="1" hangingPunct="1">
              <a:spcBef>
                <a:spcPct val="0"/>
              </a:spcBef>
              <a:buFontTx/>
              <a:buNone/>
            </a:pPr>
            <a:endParaRPr lang="en-US" altLang="en-US" sz="1050">
              <a:solidFill>
                <a:schemeClr val="tx1"/>
              </a:solidFill>
            </a:endParaRPr>
          </a:p>
        </p:txBody>
      </p:sp>
      <p:sp>
        <p:nvSpPr>
          <p:cNvPr id="36" name="Oval 35"/>
          <p:cNvSpPr>
            <a:spLocks noChangeArrowheads="1"/>
          </p:cNvSpPr>
          <p:nvPr/>
        </p:nvSpPr>
        <p:spPr bwMode="auto">
          <a:xfrm>
            <a:off x="4816751" y="6119648"/>
            <a:ext cx="109974" cy="164924"/>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lgn="ctr" eaLnBrk="1" hangingPunct="1">
              <a:spcBef>
                <a:spcPct val="0"/>
              </a:spcBef>
              <a:buFontTx/>
              <a:buNone/>
            </a:pPr>
            <a:endParaRPr lang="en-US" altLang="en-US" sz="1050">
              <a:solidFill>
                <a:schemeClr val="tx1"/>
              </a:solidFill>
            </a:endParaRPr>
          </a:p>
        </p:txBody>
      </p:sp>
      <p:sp>
        <p:nvSpPr>
          <p:cNvPr id="37" name="Oval 36"/>
          <p:cNvSpPr>
            <a:spLocks noChangeArrowheads="1"/>
          </p:cNvSpPr>
          <p:nvPr/>
        </p:nvSpPr>
        <p:spPr bwMode="auto">
          <a:xfrm>
            <a:off x="4318746" y="6128673"/>
            <a:ext cx="109974" cy="164924"/>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lgn="ctr" eaLnBrk="1" hangingPunct="1">
              <a:spcBef>
                <a:spcPct val="0"/>
              </a:spcBef>
              <a:buFontTx/>
              <a:buNone/>
            </a:pPr>
            <a:endParaRPr lang="en-US" altLang="en-US" sz="1050">
              <a:solidFill>
                <a:schemeClr val="tx1"/>
              </a:solidFill>
            </a:endParaRPr>
          </a:p>
        </p:txBody>
      </p:sp>
      <p:sp>
        <p:nvSpPr>
          <p:cNvPr id="38" name="Oval 37"/>
          <p:cNvSpPr>
            <a:spLocks noChangeArrowheads="1"/>
          </p:cNvSpPr>
          <p:nvPr/>
        </p:nvSpPr>
        <p:spPr bwMode="auto">
          <a:xfrm>
            <a:off x="4578065" y="6112829"/>
            <a:ext cx="109974" cy="164924"/>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lgn="ctr" eaLnBrk="1" hangingPunct="1">
              <a:spcBef>
                <a:spcPct val="0"/>
              </a:spcBef>
              <a:buFontTx/>
              <a:buNone/>
            </a:pPr>
            <a:endParaRPr lang="en-US" altLang="en-US" sz="1050">
              <a:solidFill>
                <a:schemeClr val="tx1"/>
              </a:solidFill>
            </a:endParaRPr>
          </a:p>
        </p:txBody>
      </p:sp>
      <p:sp>
        <p:nvSpPr>
          <p:cNvPr id="39" name="Oval 38"/>
          <p:cNvSpPr>
            <a:spLocks noChangeArrowheads="1"/>
          </p:cNvSpPr>
          <p:nvPr/>
        </p:nvSpPr>
        <p:spPr bwMode="auto">
          <a:xfrm>
            <a:off x="4926704" y="6060606"/>
            <a:ext cx="109974" cy="164924"/>
          </a:xfrm>
          <a:prstGeom prst="ellipse">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lgn="ctr" eaLnBrk="1" hangingPunct="1">
              <a:spcBef>
                <a:spcPct val="0"/>
              </a:spcBef>
              <a:buFontTx/>
              <a:buNone/>
            </a:pPr>
            <a:endParaRPr lang="en-US" altLang="en-US" sz="1050">
              <a:solidFill>
                <a:schemeClr val="tx1"/>
              </a:solidFill>
            </a:endParaRPr>
          </a:p>
        </p:txBody>
      </p:sp>
      <p:sp>
        <p:nvSpPr>
          <p:cNvPr id="40" name="Rectangle 39"/>
          <p:cNvSpPr/>
          <p:nvPr/>
        </p:nvSpPr>
        <p:spPr>
          <a:xfrm>
            <a:off x="4461835" y="3478270"/>
            <a:ext cx="397103" cy="2679806"/>
          </a:xfrm>
          <a:prstGeom prst="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1" name="Rectangle 40"/>
          <p:cNvSpPr/>
          <p:nvPr/>
        </p:nvSpPr>
        <p:spPr>
          <a:xfrm>
            <a:off x="4175281" y="2438400"/>
            <a:ext cx="293187" cy="3716878"/>
          </a:xfrm>
          <a:prstGeom prst="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2" name="Rectangle 41"/>
          <p:cNvSpPr/>
          <p:nvPr/>
        </p:nvSpPr>
        <p:spPr>
          <a:xfrm>
            <a:off x="4860818" y="2438400"/>
            <a:ext cx="320781" cy="3716878"/>
          </a:xfrm>
          <a:prstGeom prst="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 name="Up Arrow 42"/>
          <p:cNvSpPr/>
          <p:nvPr/>
        </p:nvSpPr>
        <p:spPr>
          <a:xfrm>
            <a:off x="4517167" y="2292639"/>
            <a:ext cx="254581" cy="1132423"/>
          </a:xfrm>
          <a:prstGeom prst="upArrow">
            <a:avLst>
              <a:gd name="adj1" fmla="val 50000"/>
              <a:gd name="adj2" fmla="val 129677"/>
            </a:avLst>
          </a:prstGeom>
          <a:solidFill>
            <a:srgbClr val="FFFF00"/>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 name="Block Arc 43"/>
          <p:cNvSpPr/>
          <p:nvPr/>
        </p:nvSpPr>
        <p:spPr bwMode="auto">
          <a:xfrm rot="16200000">
            <a:off x="4091897" y="2580327"/>
            <a:ext cx="749842" cy="569968"/>
          </a:xfrm>
          <a:prstGeom prst="blockArc">
            <a:avLst/>
          </a:prstGeom>
          <a:solidFill>
            <a:schemeClr val="bg1">
              <a:lumMod val="50000"/>
            </a:schemeClr>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ndParaRPr>
          </a:p>
        </p:txBody>
      </p:sp>
      <p:sp>
        <p:nvSpPr>
          <p:cNvPr id="45" name="Block Arc 44"/>
          <p:cNvSpPr/>
          <p:nvPr/>
        </p:nvSpPr>
        <p:spPr bwMode="auto">
          <a:xfrm rot="5400000">
            <a:off x="4491669" y="2573350"/>
            <a:ext cx="749842" cy="569968"/>
          </a:xfrm>
          <a:prstGeom prst="blockArc">
            <a:avLst/>
          </a:prstGeom>
          <a:solidFill>
            <a:schemeClr val="bg1">
              <a:lumMod val="50000"/>
            </a:schemeClr>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ndParaRPr>
          </a:p>
        </p:txBody>
      </p:sp>
      <p:sp>
        <p:nvSpPr>
          <p:cNvPr id="46" name="Content Placeholder 2"/>
          <p:cNvSpPr txBox="1">
            <a:spLocks/>
          </p:cNvSpPr>
          <p:nvPr/>
        </p:nvSpPr>
        <p:spPr bwMode="auto">
          <a:xfrm>
            <a:off x="1090666" y="1620405"/>
            <a:ext cx="258543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vert="horz" wrap="square" lIns="91440" tIns="45720" rIns="91440" bIns="45720" numCol="1" anchor="t" anchorCtr="0" compatLnSpc="1">
            <a:prstTxWarp prst="textNoShape">
              <a:avLst/>
            </a:prstTxWarp>
            <a:noAutofit/>
          </a:bodyPr>
          <a:lstStyle>
            <a:lvl1pPr marL="0" indent="0" algn="r" rtl="0" eaLnBrk="1" fontAlgn="base" hangingPunct="1">
              <a:spcBef>
                <a:spcPct val="20000"/>
              </a:spcBef>
              <a:spcAft>
                <a:spcPct val="0"/>
              </a:spcAft>
              <a:buFontTx/>
              <a:buNone/>
              <a:defRPr sz="24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ltLang="en-US" dirty="0">
                <a:solidFill>
                  <a:schemeClr val="tx1"/>
                </a:solidFill>
              </a:rPr>
              <a:t>The granular in a wellbore</a:t>
            </a:r>
          </a:p>
          <a:p>
            <a:pPr marL="342900" indent="-342900" algn="l">
              <a:buFont typeface="Arial" panose="020B0604020202020204" pitchFamily="34" charset="0"/>
              <a:buChar char="•"/>
            </a:pPr>
            <a:r>
              <a:rPr lang="en-US" altLang="en-US" sz="2000" dirty="0">
                <a:solidFill>
                  <a:schemeClr val="tx1"/>
                </a:solidFill>
              </a:rPr>
              <a:t>Slowly release </a:t>
            </a:r>
          </a:p>
          <a:p>
            <a:pPr marL="342900" indent="-342900" algn="l">
              <a:buFont typeface="Arial" panose="020B0604020202020204" pitchFamily="34" charset="0"/>
              <a:buChar char="•"/>
            </a:pPr>
            <a:r>
              <a:rPr lang="en-US" altLang="en-US" sz="2000" dirty="0">
                <a:solidFill>
                  <a:schemeClr val="tx1"/>
                </a:solidFill>
              </a:rPr>
              <a:t>Provides continuous feed from the bottom up</a:t>
            </a:r>
          </a:p>
        </p:txBody>
      </p:sp>
      <p:sp>
        <p:nvSpPr>
          <p:cNvPr id="47" name="Content Placeholder 2"/>
          <p:cNvSpPr txBox="1">
            <a:spLocks/>
          </p:cNvSpPr>
          <p:nvPr/>
        </p:nvSpPr>
        <p:spPr bwMode="auto">
          <a:xfrm>
            <a:off x="6155662" y="1752600"/>
            <a:ext cx="258543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vert="horz" wrap="square" lIns="91440" tIns="45720" rIns="91440" bIns="45720" numCol="1" anchor="t" anchorCtr="0" compatLnSpc="1">
            <a:prstTxWarp prst="textNoShape">
              <a:avLst/>
            </a:prstTxWarp>
            <a:noAutofit/>
          </a:bodyPr>
          <a:lstStyle>
            <a:lvl1pPr marL="0" indent="0" algn="r" rtl="0" eaLnBrk="1" fontAlgn="base" hangingPunct="1">
              <a:spcBef>
                <a:spcPct val="20000"/>
              </a:spcBef>
              <a:spcAft>
                <a:spcPct val="0"/>
              </a:spcAft>
              <a:buFontTx/>
              <a:buNone/>
              <a:defRPr sz="24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altLang="en-US" sz="1800" dirty="0">
                <a:solidFill>
                  <a:schemeClr val="tx1"/>
                </a:solidFill>
              </a:rPr>
              <a:t>The crystal modifier of the DC 451 (paraffin) is then able to inhibit paraffin crystal before they form </a:t>
            </a:r>
          </a:p>
          <a:p>
            <a:pPr marL="285750" indent="-285750" algn="l">
              <a:buFont typeface="Arial" panose="020B0604020202020204" pitchFamily="34" charset="0"/>
              <a:buChar char="•"/>
            </a:pPr>
            <a:r>
              <a:rPr lang="en-US" altLang="en-US" sz="1800" dirty="0">
                <a:solidFill>
                  <a:schemeClr val="tx1"/>
                </a:solidFill>
              </a:rPr>
              <a:t>The DC 229/230 (scale) is able to continuously inhibit scale without the cost of a squeeze or continuous treatment</a:t>
            </a:r>
          </a:p>
          <a:p>
            <a:pPr marL="285750" indent="-285750" algn="l">
              <a:buFont typeface="Arial" panose="020B0604020202020204" pitchFamily="34" charset="0"/>
              <a:buChar char="•"/>
            </a:pPr>
            <a:r>
              <a:rPr lang="en-US" altLang="en-US" sz="1800" dirty="0">
                <a:solidFill>
                  <a:schemeClr val="tx1"/>
                </a:solidFill>
              </a:rPr>
              <a:t>DC WT (water treat) can clean the rat hole of microorganisms</a:t>
            </a:r>
          </a:p>
        </p:txBody>
      </p:sp>
      <p:pic>
        <p:nvPicPr>
          <p:cNvPr id="48" name="Picture 47"/>
          <p:cNvPicPr/>
          <p:nvPr/>
        </p:nvPicPr>
        <p:blipFill>
          <a:blip r:embed="rId3"/>
          <a:stretch>
            <a:fillRect/>
          </a:stretch>
        </p:blipFill>
        <p:spPr>
          <a:xfrm>
            <a:off x="76200" y="6339016"/>
            <a:ext cx="427990" cy="489585"/>
          </a:xfrm>
          <a:prstGeom prst="rect">
            <a:avLst/>
          </a:prstGeom>
        </p:spPr>
      </p:pic>
    </p:spTree>
    <p:extLst>
      <p:ext uri="{BB962C8B-B14F-4D97-AF65-F5344CB8AC3E}">
        <p14:creationId xmlns:p14="http://schemas.microsoft.com/office/powerpoint/2010/main" val="46654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0"/>
                                        <p:tgtEl>
                                          <p:spTgt spid="25"/>
                                        </p:tgtEl>
                                      </p:cBhvr>
                                    </p:animEffect>
                                    <p:set>
                                      <p:cBhvr>
                                        <p:cTn id="7" dur="1" fill="hold">
                                          <p:stCondLst>
                                            <p:cond delay="4999"/>
                                          </p:stCondLst>
                                        </p:cTn>
                                        <p:tgtEl>
                                          <p:spTgt spid="2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0"/>
                                        <p:tgtEl>
                                          <p:spTgt spid="26"/>
                                        </p:tgtEl>
                                      </p:cBhvr>
                                    </p:animEffect>
                                    <p:set>
                                      <p:cBhvr>
                                        <p:cTn id="10" dur="1" fill="hold">
                                          <p:stCondLst>
                                            <p:cond delay="4999"/>
                                          </p:stCondLst>
                                        </p:cTn>
                                        <p:tgtEl>
                                          <p:spTgt spid="2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0"/>
                                        <p:tgtEl>
                                          <p:spTgt spid="27"/>
                                        </p:tgtEl>
                                      </p:cBhvr>
                                    </p:animEffect>
                                    <p:set>
                                      <p:cBhvr>
                                        <p:cTn id="13" dur="1" fill="hold">
                                          <p:stCondLst>
                                            <p:cond delay="4999"/>
                                          </p:stCondLst>
                                        </p:cTn>
                                        <p:tgtEl>
                                          <p:spTgt spid="27"/>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0"/>
                                        <p:tgtEl>
                                          <p:spTgt spid="28"/>
                                        </p:tgtEl>
                                      </p:cBhvr>
                                    </p:animEffect>
                                    <p:set>
                                      <p:cBhvr>
                                        <p:cTn id="16" dur="1" fill="hold">
                                          <p:stCondLst>
                                            <p:cond delay="4999"/>
                                          </p:stCondLst>
                                        </p:cTn>
                                        <p:tgtEl>
                                          <p:spTgt spid="2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0"/>
                                        <p:tgtEl>
                                          <p:spTgt spid="29"/>
                                        </p:tgtEl>
                                      </p:cBhvr>
                                    </p:animEffect>
                                    <p:set>
                                      <p:cBhvr>
                                        <p:cTn id="19" dur="1" fill="hold">
                                          <p:stCondLst>
                                            <p:cond delay="4999"/>
                                          </p:stCondLst>
                                        </p:cTn>
                                        <p:tgtEl>
                                          <p:spTgt spid="29"/>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0"/>
                                        <p:tgtEl>
                                          <p:spTgt spid="30"/>
                                        </p:tgtEl>
                                      </p:cBhvr>
                                    </p:animEffect>
                                    <p:set>
                                      <p:cBhvr>
                                        <p:cTn id="22" dur="1" fill="hold">
                                          <p:stCondLst>
                                            <p:cond delay="4999"/>
                                          </p:stCondLst>
                                        </p:cTn>
                                        <p:tgtEl>
                                          <p:spTgt spid="30"/>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0"/>
                                        <p:tgtEl>
                                          <p:spTgt spid="31"/>
                                        </p:tgtEl>
                                      </p:cBhvr>
                                    </p:animEffect>
                                    <p:set>
                                      <p:cBhvr>
                                        <p:cTn id="25" dur="1" fill="hold">
                                          <p:stCondLst>
                                            <p:cond delay="4999"/>
                                          </p:stCondLst>
                                        </p:cTn>
                                        <p:tgtEl>
                                          <p:spTgt spid="31"/>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0"/>
                                        <p:tgtEl>
                                          <p:spTgt spid="32"/>
                                        </p:tgtEl>
                                      </p:cBhvr>
                                    </p:animEffect>
                                    <p:set>
                                      <p:cBhvr>
                                        <p:cTn id="28" dur="1" fill="hold">
                                          <p:stCondLst>
                                            <p:cond delay="4999"/>
                                          </p:stCondLst>
                                        </p:cTn>
                                        <p:tgtEl>
                                          <p:spTgt spid="32"/>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0"/>
                                        <p:tgtEl>
                                          <p:spTgt spid="33"/>
                                        </p:tgtEl>
                                      </p:cBhvr>
                                    </p:animEffect>
                                    <p:set>
                                      <p:cBhvr>
                                        <p:cTn id="31" dur="1" fill="hold">
                                          <p:stCondLst>
                                            <p:cond delay="4999"/>
                                          </p:stCondLst>
                                        </p:cTn>
                                        <p:tgtEl>
                                          <p:spTgt spid="33"/>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0"/>
                                        <p:tgtEl>
                                          <p:spTgt spid="34"/>
                                        </p:tgtEl>
                                      </p:cBhvr>
                                    </p:animEffect>
                                    <p:set>
                                      <p:cBhvr>
                                        <p:cTn id="34" dur="1" fill="hold">
                                          <p:stCondLst>
                                            <p:cond delay="4999"/>
                                          </p:stCondLst>
                                        </p:cTn>
                                        <p:tgtEl>
                                          <p:spTgt spid="34"/>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0"/>
                                        <p:tgtEl>
                                          <p:spTgt spid="35"/>
                                        </p:tgtEl>
                                      </p:cBhvr>
                                    </p:animEffect>
                                    <p:set>
                                      <p:cBhvr>
                                        <p:cTn id="37" dur="1" fill="hold">
                                          <p:stCondLst>
                                            <p:cond delay="4999"/>
                                          </p:stCondLst>
                                        </p:cTn>
                                        <p:tgtEl>
                                          <p:spTgt spid="35"/>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0"/>
                                        <p:tgtEl>
                                          <p:spTgt spid="36"/>
                                        </p:tgtEl>
                                      </p:cBhvr>
                                    </p:animEffect>
                                    <p:set>
                                      <p:cBhvr>
                                        <p:cTn id="40" dur="1" fill="hold">
                                          <p:stCondLst>
                                            <p:cond delay="4999"/>
                                          </p:stCondLst>
                                        </p:cTn>
                                        <p:tgtEl>
                                          <p:spTgt spid="36"/>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0"/>
                                        <p:tgtEl>
                                          <p:spTgt spid="37"/>
                                        </p:tgtEl>
                                      </p:cBhvr>
                                    </p:animEffect>
                                    <p:set>
                                      <p:cBhvr>
                                        <p:cTn id="43" dur="1" fill="hold">
                                          <p:stCondLst>
                                            <p:cond delay="4999"/>
                                          </p:stCondLst>
                                        </p:cTn>
                                        <p:tgtEl>
                                          <p:spTgt spid="37"/>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0"/>
                                        <p:tgtEl>
                                          <p:spTgt spid="38"/>
                                        </p:tgtEl>
                                      </p:cBhvr>
                                    </p:animEffect>
                                    <p:set>
                                      <p:cBhvr>
                                        <p:cTn id="46" dur="1" fill="hold">
                                          <p:stCondLst>
                                            <p:cond delay="4999"/>
                                          </p:stCondLst>
                                        </p:cTn>
                                        <p:tgtEl>
                                          <p:spTgt spid="38"/>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0"/>
                                        <p:tgtEl>
                                          <p:spTgt spid="39"/>
                                        </p:tgtEl>
                                      </p:cBhvr>
                                    </p:animEffect>
                                    <p:set>
                                      <p:cBhvr>
                                        <p:cTn id="49" dur="1" fill="hold">
                                          <p:stCondLst>
                                            <p:cond delay="4999"/>
                                          </p:stCondLst>
                                        </p:cTn>
                                        <p:tgtEl>
                                          <p:spTgt spid="39"/>
                                        </p:tgtEl>
                                        <p:attrNameLst>
                                          <p:attrName>style.visibility</p:attrName>
                                        </p:attrNameLst>
                                      </p:cBhvr>
                                      <p:to>
                                        <p:strVal val="hidden"/>
                                      </p:to>
                                    </p:set>
                                  </p:childTnLst>
                                </p:cTn>
                              </p:par>
                              <p:par>
                                <p:cTn id="50" presetID="6" presetClass="entr" presetSubtype="32" fill="hold" grpId="0" nodeType="withEffect">
                                  <p:stCondLst>
                                    <p:cond delay="1500"/>
                                  </p:stCondLst>
                                  <p:childTnLst>
                                    <p:set>
                                      <p:cBhvr>
                                        <p:cTn id="51" dur="1" fill="hold">
                                          <p:stCondLst>
                                            <p:cond delay="0"/>
                                          </p:stCondLst>
                                        </p:cTn>
                                        <p:tgtEl>
                                          <p:spTgt spid="40"/>
                                        </p:tgtEl>
                                        <p:attrNameLst>
                                          <p:attrName>style.visibility</p:attrName>
                                        </p:attrNameLst>
                                      </p:cBhvr>
                                      <p:to>
                                        <p:strVal val="visible"/>
                                      </p:to>
                                    </p:set>
                                    <p:animEffect transition="in" filter="circle(out)">
                                      <p:cBhvr>
                                        <p:cTn id="52" dur="4000"/>
                                        <p:tgtEl>
                                          <p:spTgt spid="40"/>
                                        </p:tgtEl>
                                      </p:cBhvr>
                                    </p:animEffect>
                                  </p:childTnLst>
                                </p:cTn>
                              </p:par>
                              <p:par>
                                <p:cTn id="53" presetID="6" presetClass="entr" presetSubtype="32" fill="hold" grpId="0" nodeType="withEffect">
                                  <p:stCondLst>
                                    <p:cond delay="1500"/>
                                  </p:stCondLst>
                                  <p:childTnLst>
                                    <p:set>
                                      <p:cBhvr>
                                        <p:cTn id="54" dur="1" fill="hold">
                                          <p:stCondLst>
                                            <p:cond delay="0"/>
                                          </p:stCondLst>
                                        </p:cTn>
                                        <p:tgtEl>
                                          <p:spTgt spid="42"/>
                                        </p:tgtEl>
                                        <p:attrNameLst>
                                          <p:attrName>style.visibility</p:attrName>
                                        </p:attrNameLst>
                                      </p:cBhvr>
                                      <p:to>
                                        <p:strVal val="visible"/>
                                      </p:to>
                                    </p:set>
                                    <p:animEffect transition="in" filter="circle(out)">
                                      <p:cBhvr>
                                        <p:cTn id="55" dur="4000"/>
                                        <p:tgtEl>
                                          <p:spTgt spid="42"/>
                                        </p:tgtEl>
                                      </p:cBhvr>
                                    </p:animEffect>
                                  </p:childTnLst>
                                </p:cTn>
                              </p:par>
                              <p:par>
                                <p:cTn id="56" presetID="6" presetClass="entr" presetSubtype="32" fill="hold" grpId="0" nodeType="withEffect">
                                  <p:stCondLst>
                                    <p:cond delay="1500"/>
                                  </p:stCondLst>
                                  <p:childTnLst>
                                    <p:set>
                                      <p:cBhvr>
                                        <p:cTn id="57" dur="1" fill="hold">
                                          <p:stCondLst>
                                            <p:cond delay="0"/>
                                          </p:stCondLst>
                                        </p:cTn>
                                        <p:tgtEl>
                                          <p:spTgt spid="41"/>
                                        </p:tgtEl>
                                        <p:attrNameLst>
                                          <p:attrName>style.visibility</p:attrName>
                                        </p:attrNameLst>
                                      </p:cBhvr>
                                      <p:to>
                                        <p:strVal val="visible"/>
                                      </p:to>
                                    </p:set>
                                    <p:animEffect transition="in" filter="circle(out)">
                                      <p:cBhvr>
                                        <p:cTn id="58" dur="4000"/>
                                        <p:tgtEl>
                                          <p:spTgt spid="41"/>
                                        </p:tgtEl>
                                      </p:cBhvr>
                                    </p:animEffect>
                                  </p:childTnLst>
                                </p:cTn>
                              </p:par>
                              <p:par>
                                <p:cTn id="59" presetID="2" presetClass="entr" presetSubtype="4" fill="hold" grpId="0" nodeType="withEffect">
                                  <p:stCondLst>
                                    <p:cond delay="1750"/>
                                  </p:stCondLst>
                                  <p:childTnLst>
                                    <p:set>
                                      <p:cBhvr>
                                        <p:cTn id="60" dur="1" fill="hold">
                                          <p:stCondLst>
                                            <p:cond delay="0"/>
                                          </p:stCondLst>
                                        </p:cTn>
                                        <p:tgtEl>
                                          <p:spTgt spid="43"/>
                                        </p:tgtEl>
                                        <p:attrNameLst>
                                          <p:attrName>style.visibility</p:attrName>
                                        </p:attrNameLst>
                                      </p:cBhvr>
                                      <p:to>
                                        <p:strVal val="visible"/>
                                      </p:to>
                                    </p:set>
                                    <p:anim calcmode="lin" valueType="num">
                                      <p:cBhvr additive="base">
                                        <p:cTn id="61" dur="3250" fill="hold"/>
                                        <p:tgtEl>
                                          <p:spTgt spid="43"/>
                                        </p:tgtEl>
                                        <p:attrNameLst>
                                          <p:attrName>ppt_x</p:attrName>
                                        </p:attrNameLst>
                                      </p:cBhvr>
                                      <p:tavLst>
                                        <p:tav tm="0">
                                          <p:val>
                                            <p:strVal val="#ppt_x"/>
                                          </p:val>
                                        </p:tav>
                                        <p:tav tm="100000">
                                          <p:val>
                                            <p:strVal val="#ppt_x"/>
                                          </p:val>
                                        </p:tav>
                                      </p:tavLst>
                                    </p:anim>
                                    <p:anim calcmode="lin" valueType="num">
                                      <p:cBhvr additive="base">
                                        <p:cTn id="62" dur="325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additive="base">
                                        <p:cTn id="67" dur="500" fill="hold"/>
                                        <p:tgtEl>
                                          <p:spTgt spid="47"/>
                                        </p:tgtEl>
                                        <p:attrNameLst>
                                          <p:attrName>ppt_x</p:attrName>
                                        </p:attrNameLst>
                                      </p:cBhvr>
                                      <p:tavLst>
                                        <p:tav tm="0">
                                          <p:val>
                                            <p:strVal val="#ppt_x"/>
                                          </p:val>
                                        </p:tav>
                                        <p:tav tm="100000">
                                          <p:val>
                                            <p:strVal val="#ppt_x"/>
                                          </p:val>
                                        </p:tav>
                                      </p:tavLst>
                                    </p:anim>
                                    <p:anim calcmode="lin" valueType="num">
                                      <p:cBhvr additive="base">
                                        <p:cTn id="6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1" y="152401"/>
            <a:ext cx="8762999" cy="914399"/>
          </a:xfrm>
        </p:spPr>
        <p:txBody>
          <a:bodyPr>
            <a:noAutofit/>
          </a:bodyPr>
          <a:lstStyle/>
          <a:p>
            <a:pPr>
              <a:defRPr/>
            </a:pPr>
            <a:r>
              <a:rPr lang="en-US" sz="3600" dirty="0">
                <a:ln>
                  <a:solidFill>
                    <a:sysClr val="windowText" lastClr="000000"/>
                  </a:solidFill>
                </a:ln>
                <a:solidFill>
                  <a:schemeClr val="bg1"/>
                </a:solidFill>
                <a:latin typeface="Tahoma" pitchFamily="34" charset="0"/>
                <a:cs typeface="Tahoma" pitchFamily="34" charset="0"/>
              </a:rPr>
              <a:t>Production Case History #1</a:t>
            </a:r>
            <a:endParaRPr lang="en-US" sz="3600" dirty="0">
              <a:ln>
                <a:solidFill>
                  <a:sysClr val="windowText" lastClr="000000"/>
                </a:solidFill>
              </a:ln>
              <a:solidFill>
                <a:schemeClr val="bg1"/>
              </a:solidFill>
            </a:endParaRPr>
          </a:p>
        </p:txBody>
      </p:sp>
      <p:sp>
        <p:nvSpPr>
          <p:cNvPr id="80899" name="Content Placeholder 2"/>
          <p:cNvSpPr>
            <a:spLocks noGrp="1"/>
          </p:cNvSpPr>
          <p:nvPr>
            <p:ph idx="1"/>
          </p:nvPr>
        </p:nvSpPr>
        <p:spPr>
          <a:xfrm>
            <a:off x="685800" y="1676400"/>
            <a:ext cx="5943600" cy="4876800"/>
          </a:xfrm>
        </p:spPr>
        <p:txBody>
          <a:bodyPr>
            <a:noAutofit/>
          </a:bodyPr>
          <a:lstStyle/>
          <a:p>
            <a:pPr>
              <a:buClrTx/>
              <a:buFont typeface="Arial" panose="020B0604020202020204" pitchFamily="34" charset="0"/>
              <a:buChar char="•"/>
            </a:pPr>
            <a:r>
              <a:rPr lang="en-US" altLang="en-US" sz="2200" dirty="0"/>
              <a:t>Paraffin – Vertical Wolfberry wells</a:t>
            </a:r>
          </a:p>
          <a:p>
            <a:pPr lvl="1" indent="-342900">
              <a:buClrTx/>
              <a:buFont typeface="Arial" panose="020B0604020202020204" pitchFamily="34" charset="0"/>
              <a:buChar char="•"/>
            </a:pPr>
            <a:r>
              <a:rPr lang="en-US" altLang="en-US" sz="2000" dirty="0"/>
              <a:t>High paraffinic wells</a:t>
            </a:r>
          </a:p>
          <a:p>
            <a:pPr marL="1085850" lvl="2">
              <a:buClrTx/>
              <a:buFont typeface="Arial" panose="020B0604020202020204" pitchFamily="34" charset="0"/>
              <a:buChar char="•"/>
            </a:pPr>
            <a:r>
              <a:rPr lang="en-US" altLang="en-US" sz="1800" dirty="0"/>
              <a:t>28% paraffin in </a:t>
            </a:r>
            <a:r>
              <a:rPr lang="en-US" altLang="en-US" sz="1800" dirty="0" err="1"/>
              <a:t>grindout</a:t>
            </a:r>
            <a:endParaRPr lang="en-US" altLang="en-US" sz="1800" dirty="0"/>
          </a:p>
          <a:p>
            <a:pPr marL="1085850" lvl="2">
              <a:buClrTx/>
              <a:buFont typeface="Arial" panose="020B0604020202020204" pitchFamily="34" charset="0"/>
              <a:buChar char="•"/>
            </a:pPr>
            <a:r>
              <a:rPr lang="en-US" altLang="en-US" sz="1800" dirty="0"/>
              <a:t>Cloud Point at 70 °F</a:t>
            </a:r>
          </a:p>
          <a:p>
            <a:pPr marL="1085850" lvl="2">
              <a:buClrTx/>
              <a:buFont typeface="Arial" panose="020B0604020202020204" pitchFamily="34" charset="0"/>
              <a:buChar char="•"/>
            </a:pPr>
            <a:r>
              <a:rPr lang="en-US" altLang="en-US" sz="1800" dirty="0"/>
              <a:t>Hot Oil every month - $550/well</a:t>
            </a:r>
          </a:p>
          <a:p>
            <a:pPr marL="1085850" lvl="2">
              <a:buClrTx/>
              <a:buFont typeface="Arial" panose="020B0604020202020204" pitchFamily="34" charset="0"/>
              <a:buChar char="•"/>
            </a:pPr>
            <a:r>
              <a:rPr lang="en-US" altLang="en-US" sz="1800" dirty="0"/>
              <a:t>Emulsions at each facility</a:t>
            </a:r>
          </a:p>
          <a:p>
            <a:pPr lvl="3" indent="-285750">
              <a:buClrTx/>
              <a:buFont typeface="Arial" panose="020B0604020202020204" pitchFamily="34" charset="0"/>
              <a:buChar char="•"/>
            </a:pPr>
            <a:r>
              <a:rPr lang="en-US" altLang="en-US" sz="1400" dirty="0"/>
              <a:t>Tank bottoms saturated with paraffin and iron sulfide</a:t>
            </a:r>
          </a:p>
          <a:p>
            <a:pPr lvl="3" indent="-285750">
              <a:buClrTx/>
              <a:buFont typeface="Arial" panose="020B0604020202020204" pitchFamily="34" charset="0"/>
              <a:buChar char="•"/>
            </a:pPr>
            <a:r>
              <a:rPr lang="en-US" altLang="en-US" sz="1400" dirty="0"/>
              <a:t>Averaged $3,000-$6,000 per month in Emulsion Treating plus Hot Oiling tank bottoms</a:t>
            </a:r>
          </a:p>
          <a:p>
            <a:pPr lvl="1" indent="-342900">
              <a:buClrTx/>
              <a:buFont typeface="Arial" panose="020B0604020202020204" pitchFamily="34" charset="0"/>
              <a:buChar char="•"/>
            </a:pPr>
            <a:r>
              <a:rPr lang="en-US" altLang="en-US" sz="2200" dirty="0"/>
              <a:t>Started treatments on a 5 well trial package</a:t>
            </a:r>
          </a:p>
          <a:p>
            <a:pPr marL="1085850" lvl="2">
              <a:buClrTx/>
              <a:buFont typeface="Arial" panose="020B0604020202020204" pitchFamily="34" charset="0"/>
              <a:buChar char="•"/>
            </a:pPr>
            <a:r>
              <a:rPr lang="en-US" altLang="en-US" sz="1800" dirty="0"/>
              <a:t>$284-$350/well every other month</a:t>
            </a:r>
          </a:p>
          <a:p>
            <a:pPr marL="1085850" lvl="2">
              <a:buClrTx/>
              <a:buFont typeface="Arial" panose="020B0604020202020204" pitchFamily="34" charset="0"/>
              <a:buChar char="•"/>
            </a:pPr>
            <a:r>
              <a:rPr lang="en-US" altLang="en-US" sz="1800" dirty="0"/>
              <a:t>Monthly cost of $142-$175/well</a:t>
            </a:r>
            <a:endParaRPr lang="en-US" altLang="en-US" sz="2200" dirty="0"/>
          </a:p>
        </p:txBody>
      </p:sp>
      <p:pic>
        <p:nvPicPr>
          <p:cNvPr id="5" name="Picture 4" descr="January 14 2012 #2"/>
          <p:cNvPicPr>
            <a:picLocks noChangeAspect="1" noChangeArrowheads="1"/>
          </p:cNvPicPr>
          <p:nvPr/>
        </p:nvPicPr>
        <p:blipFill>
          <a:blip r:embed="rId2" cstate="print">
            <a:extLst>
              <a:ext uri="{28A0092B-C50C-407E-A947-70E740481C1C}">
                <a14:useLocalDpi xmlns:a14="http://schemas.microsoft.com/office/drawing/2010/main" val="0"/>
              </a:ext>
            </a:extLst>
          </a:blip>
          <a:srcRect t="14644" r="27057" b="21194"/>
          <a:stretch>
            <a:fillRect/>
          </a:stretch>
        </p:blipFill>
        <p:spPr bwMode="auto">
          <a:xfrm>
            <a:off x="6781800" y="2667000"/>
            <a:ext cx="1842117" cy="270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a:blip r:embed="rId3"/>
          <a:stretch>
            <a:fillRect/>
          </a:stretch>
        </p:blipFill>
        <p:spPr>
          <a:xfrm>
            <a:off x="76200" y="6339016"/>
            <a:ext cx="427990" cy="489585"/>
          </a:xfrm>
          <a:prstGeom prst="rect">
            <a:avLst/>
          </a:prstGeom>
        </p:spPr>
      </p:pic>
    </p:spTree>
    <p:extLst>
      <p:ext uri="{BB962C8B-B14F-4D97-AF65-F5344CB8AC3E}">
        <p14:creationId xmlns:p14="http://schemas.microsoft.com/office/powerpoint/2010/main" val="1344017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1" y="152401"/>
            <a:ext cx="8762999" cy="914399"/>
          </a:xfrm>
        </p:spPr>
        <p:txBody>
          <a:bodyPr>
            <a:noAutofit/>
          </a:bodyPr>
          <a:lstStyle/>
          <a:p>
            <a:pPr>
              <a:defRPr/>
            </a:pPr>
            <a:r>
              <a:rPr lang="en-US" sz="3600" dirty="0">
                <a:ln>
                  <a:solidFill>
                    <a:sysClr val="windowText" lastClr="000000"/>
                  </a:solidFill>
                </a:ln>
                <a:solidFill>
                  <a:schemeClr val="bg1"/>
                </a:solidFill>
                <a:latin typeface="Tahoma" pitchFamily="34" charset="0"/>
                <a:cs typeface="Tahoma" pitchFamily="34" charset="0"/>
              </a:rPr>
              <a:t>Production Case History #1</a:t>
            </a:r>
            <a:endParaRPr lang="en-US" sz="3600" dirty="0">
              <a:ln>
                <a:solidFill>
                  <a:sysClr val="windowText" lastClr="000000"/>
                </a:solidFill>
              </a:ln>
              <a:solidFill>
                <a:schemeClr val="bg1"/>
              </a:solidFill>
            </a:endParaRPr>
          </a:p>
        </p:txBody>
      </p:sp>
      <p:sp>
        <p:nvSpPr>
          <p:cNvPr id="80899" name="Content Placeholder 2"/>
          <p:cNvSpPr>
            <a:spLocks noGrp="1"/>
          </p:cNvSpPr>
          <p:nvPr>
            <p:ph idx="1"/>
          </p:nvPr>
        </p:nvSpPr>
        <p:spPr>
          <a:xfrm>
            <a:off x="504190" y="1676400"/>
            <a:ext cx="8106410" cy="4800600"/>
          </a:xfrm>
        </p:spPr>
        <p:txBody>
          <a:bodyPr>
            <a:noAutofit/>
          </a:bodyPr>
          <a:lstStyle/>
          <a:p>
            <a:pPr>
              <a:buClrTx/>
              <a:buFont typeface="Arial" panose="020B0604020202020204" pitchFamily="34" charset="0"/>
              <a:buChar char="•"/>
            </a:pPr>
            <a:r>
              <a:rPr lang="en-US" altLang="en-US" sz="2200" dirty="0"/>
              <a:t>Paraffin – Vertical Wolfberry wells</a:t>
            </a:r>
          </a:p>
          <a:p>
            <a:pPr lvl="1" indent="-342900">
              <a:buClrTx/>
              <a:buFont typeface="Arial" panose="020B0604020202020204" pitchFamily="34" charset="0"/>
              <a:buChar char="•"/>
            </a:pPr>
            <a:r>
              <a:rPr lang="en-US" altLang="en-US" sz="2000" dirty="0"/>
              <a:t>High paraffinic wells</a:t>
            </a:r>
          </a:p>
          <a:p>
            <a:pPr marL="1085850" lvl="2">
              <a:buClrTx/>
              <a:buFont typeface="Arial" panose="020B0604020202020204" pitchFamily="34" charset="0"/>
              <a:buChar char="•"/>
            </a:pPr>
            <a:r>
              <a:rPr lang="en-US" altLang="en-US" sz="1800" dirty="0"/>
              <a:t>1.5% paraffin</a:t>
            </a:r>
          </a:p>
          <a:p>
            <a:pPr marL="1085850" lvl="2">
              <a:buClrTx/>
              <a:buFont typeface="Arial" panose="020B0604020202020204" pitchFamily="34" charset="0"/>
              <a:buChar char="•"/>
            </a:pPr>
            <a:r>
              <a:rPr lang="en-US" altLang="en-US" sz="1800" dirty="0"/>
              <a:t>No paraffin build up on coupon</a:t>
            </a:r>
          </a:p>
          <a:p>
            <a:pPr marL="1085850" lvl="2">
              <a:buClrTx/>
              <a:buFont typeface="Arial" panose="020B0604020202020204" pitchFamily="34" charset="0"/>
              <a:buChar char="•"/>
            </a:pPr>
            <a:r>
              <a:rPr lang="en-US" altLang="en-US" sz="1800" dirty="0"/>
              <a:t>DC vs H.O. cost </a:t>
            </a:r>
          </a:p>
          <a:p>
            <a:pPr lvl="3" indent="-285750">
              <a:buClrTx/>
              <a:buFont typeface="Arial" panose="020B0604020202020204" pitchFamily="34" charset="0"/>
              <a:buChar char="•"/>
            </a:pPr>
            <a:r>
              <a:rPr lang="en-US" altLang="en-US" sz="1400" dirty="0"/>
              <a:t>Provided a savings of </a:t>
            </a:r>
            <a:r>
              <a:rPr lang="en-US" altLang="en-US" sz="1400" b="1" dirty="0">
                <a:solidFill>
                  <a:srgbClr val="00B050"/>
                </a:solidFill>
              </a:rPr>
              <a:t>$1,945 per month </a:t>
            </a:r>
            <a:r>
              <a:rPr lang="en-US" altLang="en-US" sz="1400" dirty="0"/>
              <a:t>on the 5 wells</a:t>
            </a:r>
          </a:p>
          <a:p>
            <a:pPr marL="1085850" lvl="2">
              <a:buClrTx/>
              <a:buFont typeface="Arial" panose="020B0604020202020204" pitchFamily="34" charset="0"/>
              <a:buChar char="•"/>
            </a:pPr>
            <a:r>
              <a:rPr lang="en-US" altLang="en-US" sz="1800" dirty="0"/>
              <a:t>Emulsions turned off Emulsion Breaker </a:t>
            </a:r>
          </a:p>
          <a:p>
            <a:pPr lvl="3" indent="-285750">
              <a:buClrTx/>
              <a:buFont typeface="Arial" panose="020B0604020202020204" pitchFamily="34" charset="0"/>
              <a:buChar char="•"/>
            </a:pPr>
            <a:r>
              <a:rPr lang="en-US" altLang="en-US" sz="1400" dirty="0"/>
              <a:t>Slug tank bottoms for iron sulfide as needed</a:t>
            </a:r>
          </a:p>
          <a:p>
            <a:pPr lvl="3" indent="-285750">
              <a:buClrTx/>
              <a:buFont typeface="Arial" panose="020B0604020202020204" pitchFamily="34" charset="0"/>
              <a:buChar char="•"/>
            </a:pPr>
            <a:r>
              <a:rPr lang="en-US" altLang="en-US" sz="1400" dirty="0"/>
              <a:t> </a:t>
            </a:r>
            <a:r>
              <a:rPr lang="en-US" altLang="en-US" sz="1400" b="1" dirty="0">
                <a:solidFill>
                  <a:srgbClr val="00B050"/>
                </a:solidFill>
              </a:rPr>
              <a:t>Average of $3,000 per month savings </a:t>
            </a:r>
          </a:p>
          <a:p>
            <a:pPr marL="1085850" lvl="2">
              <a:buClrTx/>
              <a:buFont typeface="Arial" panose="020B0604020202020204" pitchFamily="34" charset="0"/>
              <a:buChar char="•"/>
            </a:pPr>
            <a:r>
              <a:rPr lang="en-US" altLang="en-US" sz="1800" dirty="0"/>
              <a:t>The 5 well trial package</a:t>
            </a:r>
          </a:p>
          <a:p>
            <a:pPr lvl="3" indent="-285750">
              <a:buClrTx/>
              <a:buFont typeface="Arial" panose="020B0604020202020204" pitchFamily="34" charset="0"/>
              <a:buChar char="•"/>
            </a:pPr>
            <a:r>
              <a:rPr lang="en-US" altLang="en-US" sz="1400" dirty="0"/>
              <a:t>Total savings of </a:t>
            </a:r>
            <a:r>
              <a:rPr lang="en-US" altLang="en-US" sz="1400" b="1" u="sng" dirty="0">
                <a:solidFill>
                  <a:srgbClr val="00B050"/>
                </a:solidFill>
              </a:rPr>
              <a:t>$4,945 per month</a:t>
            </a:r>
          </a:p>
          <a:p>
            <a:pPr lvl="3" indent="-285750">
              <a:buClrTx/>
              <a:buFont typeface="Arial" panose="020B0604020202020204" pitchFamily="34" charset="0"/>
              <a:buChar char="•"/>
            </a:pPr>
            <a:r>
              <a:rPr lang="en-US" altLang="en-US" sz="1400" dirty="0"/>
              <a:t>Provided producer with ~</a:t>
            </a:r>
            <a:r>
              <a:rPr lang="en-US" altLang="en-US" sz="1400" b="1" u="sng" dirty="0">
                <a:solidFill>
                  <a:srgbClr val="00B050"/>
                </a:solidFill>
              </a:rPr>
              <a:t>$60,000 per year!!</a:t>
            </a:r>
          </a:p>
          <a:p>
            <a:pPr lvl="3" indent="-285750">
              <a:buClrTx/>
              <a:buFont typeface="Arial" panose="020B0604020202020204" pitchFamily="34" charset="0"/>
              <a:buChar char="•"/>
            </a:pPr>
            <a:r>
              <a:rPr lang="en-US" altLang="en-US" sz="1400" dirty="0"/>
              <a:t>Lead to PCC treating the entire lease</a:t>
            </a:r>
            <a:endParaRPr lang="en-US" altLang="en-US" sz="1800" dirty="0"/>
          </a:p>
          <a:p>
            <a:pPr marL="284163" indent="-284163">
              <a:buFont typeface="Wingdings" panose="05000000000000000000" pitchFamily="2" charset="2"/>
              <a:buChar char="Ø"/>
            </a:pPr>
            <a:endParaRPr lang="en-US" altLang="en-US" sz="1800" dirty="0">
              <a:solidFill>
                <a:srgbClr val="075EDF"/>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4114800"/>
            <a:ext cx="3149600" cy="2362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000" y="1066800"/>
            <a:ext cx="3149600" cy="2362200"/>
          </a:xfrm>
          <a:prstGeom prst="rect">
            <a:avLst/>
          </a:prstGeom>
        </p:spPr>
      </p:pic>
      <p:pic>
        <p:nvPicPr>
          <p:cNvPr id="7" name="Picture 6"/>
          <p:cNvPicPr/>
          <p:nvPr/>
        </p:nvPicPr>
        <p:blipFill>
          <a:blip r:embed="rId4"/>
          <a:stretch>
            <a:fillRect/>
          </a:stretch>
        </p:blipFill>
        <p:spPr>
          <a:xfrm>
            <a:off x="76200" y="6339016"/>
            <a:ext cx="427990" cy="489585"/>
          </a:xfrm>
          <a:prstGeom prst="rect">
            <a:avLst/>
          </a:prstGeom>
        </p:spPr>
      </p:pic>
    </p:spTree>
    <p:extLst>
      <p:ext uri="{BB962C8B-B14F-4D97-AF65-F5344CB8AC3E}">
        <p14:creationId xmlns:p14="http://schemas.microsoft.com/office/powerpoint/2010/main" val="1416204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1" y="152401"/>
            <a:ext cx="8762999" cy="914399"/>
          </a:xfrm>
        </p:spPr>
        <p:txBody>
          <a:bodyPr>
            <a:noAutofit/>
          </a:bodyPr>
          <a:lstStyle/>
          <a:p>
            <a:pPr>
              <a:defRPr/>
            </a:pPr>
            <a:r>
              <a:rPr lang="en-US" sz="3600" dirty="0">
                <a:ln>
                  <a:solidFill>
                    <a:sysClr val="windowText" lastClr="000000"/>
                  </a:solidFill>
                </a:ln>
                <a:solidFill>
                  <a:schemeClr val="bg1"/>
                </a:solidFill>
                <a:latin typeface="Tahoma" pitchFamily="34" charset="0"/>
                <a:cs typeface="Tahoma" pitchFamily="34" charset="0"/>
              </a:rPr>
              <a:t>Production Case History #2</a:t>
            </a:r>
            <a:endParaRPr lang="en-US" sz="3600" dirty="0">
              <a:ln>
                <a:solidFill>
                  <a:sysClr val="windowText" lastClr="000000"/>
                </a:solidFill>
              </a:ln>
              <a:solidFill>
                <a:schemeClr val="bg1"/>
              </a:solidFill>
            </a:endParaRPr>
          </a:p>
        </p:txBody>
      </p:sp>
      <p:sp>
        <p:nvSpPr>
          <p:cNvPr id="80899" name="Content Placeholder 2"/>
          <p:cNvSpPr>
            <a:spLocks noGrp="1"/>
          </p:cNvSpPr>
          <p:nvPr>
            <p:ph idx="1"/>
          </p:nvPr>
        </p:nvSpPr>
        <p:spPr>
          <a:xfrm>
            <a:off x="762000" y="1676400"/>
            <a:ext cx="7848600" cy="4953000"/>
          </a:xfrm>
        </p:spPr>
        <p:txBody>
          <a:bodyPr>
            <a:noAutofit/>
          </a:bodyPr>
          <a:lstStyle/>
          <a:p>
            <a:pPr lvl="0">
              <a:buClr>
                <a:schemeClr val="tx1"/>
              </a:buClr>
              <a:buFont typeface="Arial" panose="020B0604020202020204" pitchFamily="34" charset="0"/>
              <a:buChar char="•"/>
            </a:pPr>
            <a:r>
              <a:rPr lang="en-US" sz="2400" dirty="0"/>
              <a:t>Multiply failure wells in an area with high gas production preventing continuous inhibition. 3 wells</a:t>
            </a:r>
            <a:endParaRPr lang="en-US" sz="1100" dirty="0"/>
          </a:p>
          <a:p>
            <a:pPr lvl="1">
              <a:buClr>
                <a:schemeClr val="tx1"/>
              </a:buClr>
              <a:buFont typeface="Arial" panose="020B0604020202020204" pitchFamily="34" charset="0"/>
              <a:buChar char="•"/>
            </a:pPr>
            <a:r>
              <a:rPr lang="en-US" sz="2000" dirty="0"/>
              <a:t>Experienced bacteria corrosion, scale precipitation and paraffin build up</a:t>
            </a:r>
          </a:p>
          <a:p>
            <a:pPr lvl="2">
              <a:buClr>
                <a:schemeClr val="tx1"/>
              </a:buClr>
              <a:buFont typeface="Arial" panose="020B0604020202020204" pitchFamily="34" charset="0"/>
              <a:buChar char="•"/>
            </a:pPr>
            <a:r>
              <a:rPr lang="en-US" sz="1800" dirty="0"/>
              <a:t>9 failures in 5 months</a:t>
            </a:r>
          </a:p>
          <a:p>
            <a:pPr lvl="1">
              <a:buClr>
                <a:schemeClr val="tx1"/>
              </a:buClr>
              <a:buFont typeface="Arial" panose="020B0604020202020204" pitchFamily="34" charset="0"/>
              <a:buChar char="•"/>
            </a:pPr>
            <a:r>
              <a:rPr lang="en-US" sz="2000" dirty="0"/>
              <a:t>Treatment design</a:t>
            </a:r>
          </a:p>
          <a:p>
            <a:pPr lvl="2">
              <a:buClr>
                <a:schemeClr val="tx1"/>
              </a:buClr>
              <a:buFont typeface="Arial" panose="020B0604020202020204" pitchFamily="34" charset="0"/>
              <a:buChar char="•"/>
            </a:pPr>
            <a:r>
              <a:rPr lang="en-US" sz="1800" dirty="0"/>
              <a:t>EOW Truck Treating with Corrosion Inhibitor</a:t>
            </a:r>
          </a:p>
          <a:p>
            <a:pPr lvl="2">
              <a:buClr>
                <a:schemeClr val="tx1"/>
              </a:buClr>
              <a:buFont typeface="Arial" panose="020B0604020202020204" pitchFamily="34" charset="0"/>
              <a:buChar char="•"/>
            </a:pPr>
            <a:r>
              <a:rPr lang="en-US" sz="1800" dirty="0"/>
              <a:t>Dry-</a:t>
            </a:r>
            <a:r>
              <a:rPr lang="en-US" sz="1800" dirty="0" err="1"/>
              <a:t>Chem</a:t>
            </a:r>
            <a:r>
              <a:rPr lang="en-US" sz="1800" dirty="0"/>
              <a:t> products</a:t>
            </a:r>
          </a:p>
          <a:p>
            <a:pPr lvl="3">
              <a:buClr>
                <a:schemeClr val="tx1"/>
              </a:buClr>
              <a:buFont typeface="Arial" panose="020B0604020202020204" pitchFamily="34" charset="0"/>
              <a:buChar char="•"/>
            </a:pPr>
            <a:r>
              <a:rPr lang="en-US" sz="1600" dirty="0"/>
              <a:t>DC 229 to treat scale - 5 ppm based on water production </a:t>
            </a:r>
          </a:p>
          <a:p>
            <a:pPr lvl="3">
              <a:buClr>
                <a:schemeClr val="tx1"/>
              </a:buClr>
              <a:buFont typeface="Arial" panose="020B0604020202020204" pitchFamily="34" charset="0"/>
              <a:buChar char="•"/>
            </a:pPr>
            <a:r>
              <a:rPr lang="en-US" sz="1600" dirty="0"/>
              <a:t>DC WT to condition the water against Microbial Induced Corrosion (MIC) – 100ppm based on water production</a:t>
            </a:r>
          </a:p>
          <a:p>
            <a:pPr lvl="3">
              <a:buClr>
                <a:schemeClr val="tx1"/>
              </a:buClr>
              <a:buFont typeface="Arial" panose="020B0604020202020204" pitchFamily="34" charset="0"/>
              <a:buChar char="•"/>
            </a:pPr>
            <a:r>
              <a:rPr lang="en-US" sz="1600" dirty="0"/>
              <a:t>DC 451 to treat paraffin – 300ppm based on oil production</a:t>
            </a:r>
          </a:p>
          <a:p>
            <a:pPr lvl="2">
              <a:buClr>
                <a:schemeClr val="tx1"/>
              </a:buClr>
              <a:buFont typeface="Arial" panose="020B0604020202020204" pitchFamily="34" charset="0"/>
              <a:buChar char="•"/>
            </a:pPr>
            <a:r>
              <a:rPr lang="en-US" sz="1800" dirty="0"/>
              <a:t>Monitored with residuals and wellhead </a:t>
            </a:r>
            <a:r>
              <a:rPr lang="en-US" sz="1800" dirty="0" err="1"/>
              <a:t>grindouts</a:t>
            </a:r>
            <a:endParaRPr lang="en-US" sz="1800" dirty="0"/>
          </a:p>
          <a:p>
            <a:pPr>
              <a:buFont typeface="Wingdings" panose="05000000000000000000" pitchFamily="2" charset="2"/>
              <a:buChar char="Ø"/>
            </a:pPr>
            <a:endParaRPr lang="en-US" altLang="en-US" sz="1800" dirty="0">
              <a:solidFill>
                <a:srgbClr val="0654C6"/>
              </a:solidFill>
            </a:endParaRPr>
          </a:p>
        </p:txBody>
      </p:sp>
      <p:pic>
        <p:nvPicPr>
          <p:cNvPr id="5" name="Picture 4"/>
          <p:cNvPicPr/>
          <p:nvPr/>
        </p:nvPicPr>
        <p:blipFill>
          <a:blip r:embed="rId2"/>
          <a:stretch>
            <a:fillRect/>
          </a:stretch>
        </p:blipFill>
        <p:spPr>
          <a:xfrm>
            <a:off x="76200" y="6339016"/>
            <a:ext cx="427990" cy="489585"/>
          </a:xfrm>
          <a:prstGeom prst="rect">
            <a:avLst/>
          </a:prstGeom>
        </p:spPr>
      </p:pic>
    </p:spTree>
    <p:extLst>
      <p:ext uri="{BB962C8B-B14F-4D97-AF65-F5344CB8AC3E}">
        <p14:creationId xmlns:p14="http://schemas.microsoft.com/office/powerpoint/2010/main" val="622148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Content Placeholder 2"/>
          <p:cNvSpPr>
            <a:spLocks noGrp="1"/>
          </p:cNvSpPr>
          <p:nvPr>
            <p:ph idx="1"/>
          </p:nvPr>
        </p:nvSpPr>
        <p:spPr>
          <a:xfrm>
            <a:off x="609600" y="1676400"/>
            <a:ext cx="8001000" cy="3810000"/>
          </a:xfrm>
        </p:spPr>
        <p:txBody>
          <a:bodyPr>
            <a:noAutofit/>
          </a:bodyPr>
          <a:lstStyle/>
          <a:p>
            <a:pPr lvl="0">
              <a:buClr>
                <a:schemeClr val="tx1"/>
              </a:buClr>
              <a:buFont typeface="Arial" panose="020B0604020202020204" pitchFamily="34" charset="0"/>
              <a:buChar char="•"/>
            </a:pPr>
            <a:r>
              <a:rPr lang="en-US" sz="2400" dirty="0"/>
              <a:t>After the treatment</a:t>
            </a:r>
            <a:endParaRPr lang="en-US" sz="1100" dirty="0"/>
          </a:p>
          <a:p>
            <a:pPr lvl="1">
              <a:buClr>
                <a:schemeClr val="tx1"/>
              </a:buClr>
              <a:buFont typeface="Arial" panose="020B0604020202020204" pitchFamily="34" charset="0"/>
              <a:buChar char="•"/>
            </a:pPr>
            <a:r>
              <a:rPr lang="en-US" sz="2000" dirty="0"/>
              <a:t>The well experienced a total of 5 failures in course of a year with none of them having signs of paraffin, scale or microbial induced corrosion</a:t>
            </a:r>
          </a:p>
          <a:p>
            <a:pPr lvl="2">
              <a:buClr>
                <a:schemeClr val="tx1"/>
              </a:buClr>
              <a:buFont typeface="Arial" panose="020B0604020202020204" pitchFamily="34" charset="0"/>
              <a:buChar char="•"/>
            </a:pPr>
            <a:r>
              <a:rPr lang="en-US" sz="1600" dirty="0"/>
              <a:t>All failures were rod wear which was corrected over the next year</a:t>
            </a:r>
          </a:p>
          <a:p>
            <a:pPr lvl="1">
              <a:buClr>
                <a:schemeClr val="tx1"/>
              </a:buClr>
              <a:buFont typeface="Arial" panose="020B0604020202020204" pitchFamily="34" charset="0"/>
              <a:buChar char="•"/>
            </a:pPr>
            <a:r>
              <a:rPr lang="en-US" sz="2000" dirty="0"/>
              <a:t>PCC was effective at cutting the failures from 18 a year to 5 a year</a:t>
            </a:r>
          </a:p>
          <a:p>
            <a:pPr lvl="2">
              <a:buClr>
                <a:schemeClr val="tx1"/>
              </a:buClr>
              <a:buFont typeface="Arial" panose="020B0604020202020204" pitchFamily="34" charset="0"/>
              <a:buChar char="•"/>
            </a:pPr>
            <a:r>
              <a:rPr lang="en-US" sz="1600" dirty="0">
                <a:solidFill>
                  <a:srgbClr val="FF0000"/>
                </a:solidFill>
              </a:rPr>
              <a:t>$50,000 per failure</a:t>
            </a:r>
          </a:p>
          <a:p>
            <a:pPr lvl="2">
              <a:buClr>
                <a:schemeClr val="tx1"/>
              </a:buClr>
              <a:buFont typeface="Arial" panose="020B0604020202020204" pitchFamily="34" charset="0"/>
              <a:buChar char="•"/>
            </a:pPr>
            <a:r>
              <a:rPr lang="en-US" sz="1600" dirty="0"/>
              <a:t>13 failure preventions = </a:t>
            </a:r>
            <a:r>
              <a:rPr lang="en-US" sz="1600" b="1" dirty="0">
                <a:solidFill>
                  <a:srgbClr val="00B050"/>
                </a:solidFill>
              </a:rPr>
              <a:t>$650,000 savings</a:t>
            </a:r>
          </a:p>
        </p:txBody>
      </p:sp>
      <p:sp>
        <p:nvSpPr>
          <p:cNvPr id="6" name="Title 1"/>
          <p:cNvSpPr>
            <a:spLocks noGrp="1"/>
          </p:cNvSpPr>
          <p:nvPr>
            <p:ph type="title"/>
          </p:nvPr>
        </p:nvSpPr>
        <p:spPr>
          <a:xfrm>
            <a:off x="228601" y="152401"/>
            <a:ext cx="8762999" cy="914399"/>
          </a:xfrm>
        </p:spPr>
        <p:txBody>
          <a:bodyPr>
            <a:noAutofit/>
          </a:bodyPr>
          <a:lstStyle/>
          <a:p>
            <a:pPr>
              <a:defRPr/>
            </a:pPr>
            <a:r>
              <a:rPr lang="en-US" sz="3600" dirty="0">
                <a:ln>
                  <a:solidFill>
                    <a:sysClr val="windowText" lastClr="000000"/>
                  </a:solidFill>
                </a:ln>
                <a:solidFill>
                  <a:schemeClr val="bg1"/>
                </a:solidFill>
                <a:latin typeface="Tahoma" pitchFamily="34" charset="0"/>
                <a:cs typeface="Tahoma" pitchFamily="34" charset="0"/>
              </a:rPr>
              <a:t>Production Case History #2</a:t>
            </a:r>
            <a:endParaRPr lang="en-US" sz="3600" dirty="0">
              <a:ln>
                <a:solidFill>
                  <a:sysClr val="windowText" lastClr="000000"/>
                </a:solidFill>
              </a:ln>
              <a:solidFill>
                <a:schemeClr val="bg1"/>
              </a:solidFill>
            </a:endParaRPr>
          </a:p>
        </p:txBody>
      </p:sp>
      <p:pic>
        <p:nvPicPr>
          <p:cNvPr id="7" name="Picture 6"/>
          <p:cNvPicPr/>
          <p:nvPr/>
        </p:nvPicPr>
        <p:blipFill>
          <a:blip r:embed="rId2"/>
          <a:stretch>
            <a:fillRect/>
          </a:stretch>
        </p:blipFill>
        <p:spPr>
          <a:xfrm>
            <a:off x="76200" y="6339016"/>
            <a:ext cx="427990" cy="489585"/>
          </a:xfrm>
          <a:prstGeom prst="rect">
            <a:avLst/>
          </a:prstGeom>
        </p:spPr>
      </p:pic>
    </p:spTree>
    <p:extLst>
      <p:ext uri="{BB962C8B-B14F-4D97-AF65-F5344CB8AC3E}">
        <p14:creationId xmlns:p14="http://schemas.microsoft.com/office/powerpoint/2010/main" val="2555635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1" y="152401"/>
            <a:ext cx="8762999" cy="914399"/>
          </a:xfrm>
        </p:spPr>
        <p:txBody>
          <a:bodyPr>
            <a:noAutofit/>
          </a:bodyPr>
          <a:lstStyle/>
          <a:p>
            <a:pPr>
              <a:defRPr/>
            </a:pPr>
            <a:r>
              <a:rPr lang="en-US" sz="3600" dirty="0">
                <a:ln>
                  <a:solidFill>
                    <a:sysClr val="windowText" lastClr="000000"/>
                  </a:solidFill>
                </a:ln>
                <a:solidFill>
                  <a:schemeClr val="bg1"/>
                </a:solidFill>
                <a:latin typeface="Tahoma" pitchFamily="34" charset="0"/>
                <a:cs typeface="Tahoma" pitchFamily="34" charset="0"/>
              </a:rPr>
              <a:t>Tank Bottom Treatment</a:t>
            </a:r>
            <a:endParaRPr lang="en-US" sz="3600" dirty="0">
              <a:ln>
                <a:solidFill>
                  <a:sysClr val="windowText" lastClr="000000"/>
                </a:solidFill>
              </a:ln>
              <a:solidFill>
                <a:schemeClr val="bg1"/>
              </a:solidFill>
            </a:endParaRPr>
          </a:p>
        </p:txBody>
      </p:sp>
      <p:sp>
        <p:nvSpPr>
          <p:cNvPr id="80899" name="Content Placeholder 2"/>
          <p:cNvSpPr>
            <a:spLocks noGrp="1"/>
          </p:cNvSpPr>
          <p:nvPr>
            <p:ph idx="1"/>
          </p:nvPr>
        </p:nvSpPr>
        <p:spPr>
          <a:xfrm>
            <a:off x="609600" y="1676400"/>
            <a:ext cx="8305800" cy="4343400"/>
          </a:xfrm>
        </p:spPr>
        <p:txBody>
          <a:bodyPr>
            <a:noAutofit/>
          </a:bodyPr>
          <a:lstStyle/>
          <a:p>
            <a:pPr marL="0" indent="0">
              <a:buNone/>
            </a:pPr>
            <a:r>
              <a:rPr lang="en-US" altLang="en-US" sz="2400" dirty="0"/>
              <a:t>Tank bottom treating</a:t>
            </a:r>
          </a:p>
          <a:p>
            <a:pPr>
              <a:buClrTx/>
              <a:buFont typeface="Arial" panose="020B0604020202020204" pitchFamily="34" charset="0"/>
              <a:buChar char="•"/>
            </a:pPr>
            <a:r>
              <a:rPr lang="en-US" altLang="en-US" sz="2400" dirty="0"/>
              <a:t>4” Paraffin Balls</a:t>
            </a:r>
          </a:p>
          <a:p>
            <a:pPr lvl="1" indent="-342900">
              <a:buClrTx/>
              <a:buFont typeface="Arial" panose="020B0604020202020204" pitchFamily="34" charset="0"/>
              <a:buChar char="•"/>
            </a:pPr>
            <a:r>
              <a:rPr lang="en-US" altLang="en-US" sz="2000" dirty="0"/>
              <a:t>Are designed to address paraffinic tank bottoms </a:t>
            </a:r>
          </a:p>
          <a:p>
            <a:pPr lvl="1" indent="-342900">
              <a:buClrTx/>
              <a:buFont typeface="Arial" panose="020B0604020202020204" pitchFamily="34" charset="0"/>
              <a:buChar char="•"/>
            </a:pPr>
            <a:r>
              <a:rPr lang="en-US" altLang="en-US" sz="2000" dirty="0"/>
              <a:t>This design allows product to fall to the bottom</a:t>
            </a:r>
          </a:p>
          <a:p>
            <a:pPr lvl="1" indent="-342900">
              <a:buClrTx/>
              <a:buFont typeface="Arial" panose="020B0604020202020204" pitchFamily="34" charset="0"/>
              <a:buChar char="•"/>
            </a:pPr>
            <a:r>
              <a:rPr lang="en-US" altLang="en-US" sz="2000" dirty="0"/>
              <a:t>Its round form gives it the ability to move around in the tank bottom</a:t>
            </a:r>
          </a:p>
          <a:p>
            <a:pPr lvl="1" indent="-342900">
              <a:buClrTx/>
              <a:buFont typeface="Arial" panose="020B0604020202020204" pitchFamily="34" charset="0"/>
              <a:buChar char="•"/>
            </a:pPr>
            <a:r>
              <a:rPr lang="en-US" altLang="en-US" sz="2000" dirty="0"/>
              <a:t>Slowly disperses into the fluid breaking the emulsion pad and dissolving the paraffin, then disperses it into the oil</a:t>
            </a:r>
          </a:p>
          <a:p>
            <a:pPr lvl="1" indent="-342900">
              <a:buClrTx/>
              <a:buFont typeface="Arial" panose="020B0604020202020204" pitchFamily="34" charset="0"/>
              <a:buChar char="•"/>
            </a:pPr>
            <a:r>
              <a:rPr lang="en-US" altLang="en-US" sz="2000" dirty="0"/>
              <a:t>Ideally used when a bottom is forming and the tank is low</a:t>
            </a:r>
          </a:p>
          <a:p>
            <a:pPr marL="1143000" lvl="2" indent="-342900">
              <a:buClrTx/>
              <a:buFont typeface="Arial" panose="020B0604020202020204" pitchFamily="34" charset="0"/>
              <a:buChar char="•"/>
            </a:pPr>
            <a:r>
              <a:rPr lang="en-US" altLang="en-US" sz="2000" dirty="0"/>
              <a:t>This allows for agitation as the oil flows into the tank.</a:t>
            </a:r>
          </a:p>
          <a:p>
            <a:pPr lvl="1" indent="-342900">
              <a:buClrTx/>
              <a:buFont typeface="Arial" panose="020B0604020202020204" pitchFamily="34" charset="0"/>
              <a:buChar char="•"/>
            </a:pPr>
            <a:r>
              <a:rPr lang="en-US" altLang="en-US" sz="2000" dirty="0"/>
              <a:t>Treats the tank for 2/3 the price of liquid products</a:t>
            </a:r>
          </a:p>
        </p:txBody>
      </p:sp>
      <p:pic>
        <p:nvPicPr>
          <p:cNvPr id="9" name="Picture 8" descr="F:\DCIM\144___10\IMG_123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1524000"/>
            <a:ext cx="2438400" cy="1684421"/>
          </a:xfrm>
          <a:prstGeom prst="rect">
            <a:avLst/>
          </a:prstGeom>
          <a:noFill/>
          <a:ln>
            <a:noFill/>
          </a:ln>
        </p:spPr>
      </p:pic>
      <p:pic>
        <p:nvPicPr>
          <p:cNvPr id="5" name="Picture 4"/>
          <p:cNvPicPr/>
          <p:nvPr/>
        </p:nvPicPr>
        <p:blipFill>
          <a:blip r:embed="rId3"/>
          <a:stretch>
            <a:fillRect/>
          </a:stretch>
        </p:blipFill>
        <p:spPr>
          <a:xfrm>
            <a:off x="76200" y="6339016"/>
            <a:ext cx="427990" cy="489585"/>
          </a:xfrm>
          <a:prstGeom prst="rect">
            <a:avLst/>
          </a:prstGeom>
        </p:spPr>
      </p:pic>
    </p:spTree>
    <p:extLst>
      <p:ext uri="{BB962C8B-B14F-4D97-AF65-F5344CB8AC3E}">
        <p14:creationId xmlns:p14="http://schemas.microsoft.com/office/powerpoint/2010/main" val="1041268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bwMode="auto">
          <a:xfrm>
            <a:off x="228601" y="152401"/>
            <a:ext cx="8762999" cy="91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vert="horz" wrap="square" lIns="91440" tIns="45720" rIns="91440" bIns="45720" numCol="1" anchor="ctr" anchorCtr="0" compatLnSpc="1">
            <a:prstTxWarp prst="textNoShape">
              <a:avLst/>
            </a:prstTxWarp>
            <a:noAutofit/>
          </a:bodyPr>
          <a:lstStyle>
            <a:lvl1pPr algn="r" rtl="0" eaLnBrk="1" fontAlgn="base" hangingPunct="1">
              <a:spcBef>
                <a:spcPct val="0"/>
              </a:spcBef>
              <a:spcAft>
                <a:spcPct val="0"/>
              </a:spcAft>
              <a:defRPr sz="3600" kern="1200">
                <a:solidFill>
                  <a:schemeClr val="bg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a:lstStyle>
          <a:p>
            <a:pPr algn="l">
              <a:defRPr/>
            </a:pPr>
            <a:r>
              <a:rPr lang="en-US" dirty="0">
                <a:ln>
                  <a:solidFill>
                    <a:sysClr val="windowText" lastClr="000000"/>
                  </a:solidFill>
                </a:ln>
                <a:latin typeface="Tahoma" pitchFamily="34" charset="0"/>
                <a:cs typeface="Tahoma" pitchFamily="34" charset="0"/>
              </a:rPr>
              <a:t>Stimulation Product Placement </a:t>
            </a:r>
            <a:endParaRPr lang="en-US" dirty="0">
              <a:ln>
                <a:solidFill>
                  <a:sysClr val="windowText" lastClr="000000"/>
                </a:solidFill>
              </a:ln>
            </a:endParaRPr>
          </a:p>
        </p:txBody>
      </p:sp>
      <p:pic>
        <p:nvPicPr>
          <p:cNvPr id="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23937"/>
            <a:ext cx="8610600" cy="537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6"/>
          <p:cNvSpPr>
            <a:spLocks noChangeArrowheads="1"/>
          </p:cNvSpPr>
          <p:nvPr/>
        </p:nvSpPr>
        <p:spPr bwMode="auto">
          <a:xfrm>
            <a:off x="5919788" y="4991100"/>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26" name="Oval 7"/>
          <p:cNvSpPr>
            <a:spLocks noChangeArrowheads="1"/>
          </p:cNvSpPr>
          <p:nvPr/>
        </p:nvSpPr>
        <p:spPr bwMode="auto">
          <a:xfrm>
            <a:off x="3665538" y="3829050"/>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27" name="Oval 8"/>
          <p:cNvSpPr>
            <a:spLocks noChangeArrowheads="1"/>
          </p:cNvSpPr>
          <p:nvPr/>
        </p:nvSpPr>
        <p:spPr bwMode="auto">
          <a:xfrm>
            <a:off x="5334000" y="3886200"/>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28" name="Oval 9"/>
          <p:cNvSpPr>
            <a:spLocks noChangeArrowheads="1"/>
          </p:cNvSpPr>
          <p:nvPr/>
        </p:nvSpPr>
        <p:spPr bwMode="auto">
          <a:xfrm>
            <a:off x="3136900" y="3200400"/>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29" name="Oval 10"/>
          <p:cNvSpPr>
            <a:spLocks noChangeArrowheads="1"/>
          </p:cNvSpPr>
          <p:nvPr/>
        </p:nvSpPr>
        <p:spPr bwMode="auto">
          <a:xfrm>
            <a:off x="6781800" y="3740150"/>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30" name="Oval 11"/>
          <p:cNvSpPr>
            <a:spLocks noChangeArrowheads="1"/>
          </p:cNvSpPr>
          <p:nvPr/>
        </p:nvSpPr>
        <p:spPr bwMode="auto">
          <a:xfrm>
            <a:off x="1600200" y="3346450"/>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31" name="Oval 12"/>
          <p:cNvSpPr>
            <a:spLocks noChangeArrowheads="1"/>
          </p:cNvSpPr>
          <p:nvPr/>
        </p:nvSpPr>
        <p:spPr bwMode="auto">
          <a:xfrm>
            <a:off x="6156325" y="3054350"/>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32" name="Oval 13"/>
          <p:cNvSpPr>
            <a:spLocks noChangeArrowheads="1"/>
          </p:cNvSpPr>
          <p:nvPr/>
        </p:nvSpPr>
        <p:spPr bwMode="auto">
          <a:xfrm>
            <a:off x="2120900" y="3798888"/>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33" name="Oval 14"/>
          <p:cNvSpPr>
            <a:spLocks noChangeArrowheads="1"/>
          </p:cNvSpPr>
          <p:nvPr/>
        </p:nvSpPr>
        <p:spPr bwMode="auto">
          <a:xfrm>
            <a:off x="5956300" y="4114800"/>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34" name="Oval 15"/>
          <p:cNvSpPr>
            <a:spLocks noChangeArrowheads="1"/>
          </p:cNvSpPr>
          <p:nvPr/>
        </p:nvSpPr>
        <p:spPr bwMode="auto">
          <a:xfrm>
            <a:off x="2590800" y="2981325"/>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35" name="Oval 16"/>
          <p:cNvSpPr>
            <a:spLocks noChangeArrowheads="1"/>
          </p:cNvSpPr>
          <p:nvPr/>
        </p:nvSpPr>
        <p:spPr bwMode="auto">
          <a:xfrm>
            <a:off x="6035675" y="3575050"/>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36" name="Oval 17"/>
          <p:cNvSpPr>
            <a:spLocks noChangeArrowheads="1"/>
          </p:cNvSpPr>
          <p:nvPr/>
        </p:nvSpPr>
        <p:spPr bwMode="auto">
          <a:xfrm>
            <a:off x="3522663" y="3362325"/>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37" name="Oval 19"/>
          <p:cNvSpPr>
            <a:spLocks noChangeArrowheads="1"/>
          </p:cNvSpPr>
          <p:nvPr/>
        </p:nvSpPr>
        <p:spPr bwMode="auto">
          <a:xfrm>
            <a:off x="6718300" y="3416300"/>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38" name="Oval 20"/>
          <p:cNvSpPr>
            <a:spLocks noChangeArrowheads="1"/>
          </p:cNvSpPr>
          <p:nvPr/>
        </p:nvSpPr>
        <p:spPr bwMode="auto">
          <a:xfrm>
            <a:off x="3665538" y="4205288"/>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39" name="Oval 21"/>
          <p:cNvSpPr>
            <a:spLocks noChangeArrowheads="1"/>
          </p:cNvSpPr>
          <p:nvPr/>
        </p:nvSpPr>
        <p:spPr bwMode="auto">
          <a:xfrm>
            <a:off x="5919788" y="5641975"/>
            <a:ext cx="127000" cy="146050"/>
          </a:xfrm>
          <a:prstGeom prst="ellipse">
            <a:avLst/>
          </a:prstGeom>
          <a:solidFill>
            <a:srgbClr val="00206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40" name="Oval 22"/>
          <p:cNvSpPr>
            <a:spLocks noChangeArrowheads="1"/>
          </p:cNvSpPr>
          <p:nvPr/>
        </p:nvSpPr>
        <p:spPr bwMode="auto">
          <a:xfrm>
            <a:off x="7246938" y="3552825"/>
            <a:ext cx="127000" cy="146050"/>
          </a:xfrm>
          <a:prstGeom prst="ellipse">
            <a:avLst/>
          </a:prstGeom>
          <a:solidFill>
            <a:srgbClr val="00206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41" name="Oval 23"/>
          <p:cNvSpPr>
            <a:spLocks noChangeArrowheads="1"/>
          </p:cNvSpPr>
          <p:nvPr/>
        </p:nvSpPr>
        <p:spPr bwMode="auto">
          <a:xfrm>
            <a:off x="2305050" y="3270250"/>
            <a:ext cx="127000" cy="146050"/>
          </a:xfrm>
          <a:prstGeom prst="ellipse">
            <a:avLst/>
          </a:prstGeom>
          <a:solidFill>
            <a:srgbClr val="00206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42" name="Oval 24"/>
          <p:cNvSpPr>
            <a:spLocks noChangeArrowheads="1"/>
          </p:cNvSpPr>
          <p:nvPr/>
        </p:nvSpPr>
        <p:spPr bwMode="auto">
          <a:xfrm>
            <a:off x="6283325" y="3708400"/>
            <a:ext cx="127000" cy="146050"/>
          </a:xfrm>
          <a:prstGeom prst="ellipse">
            <a:avLst/>
          </a:prstGeom>
          <a:solidFill>
            <a:srgbClr val="00206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43" name="Oval 25"/>
          <p:cNvSpPr>
            <a:spLocks noChangeArrowheads="1"/>
          </p:cNvSpPr>
          <p:nvPr/>
        </p:nvSpPr>
        <p:spPr bwMode="auto">
          <a:xfrm>
            <a:off x="6403975" y="4179888"/>
            <a:ext cx="127000" cy="146050"/>
          </a:xfrm>
          <a:prstGeom prst="ellipse">
            <a:avLst/>
          </a:prstGeom>
          <a:solidFill>
            <a:srgbClr val="00206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44" name="Oval 26"/>
          <p:cNvSpPr>
            <a:spLocks noChangeArrowheads="1"/>
          </p:cNvSpPr>
          <p:nvPr/>
        </p:nvSpPr>
        <p:spPr bwMode="auto">
          <a:xfrm>
            <a:off x="2925763" y="4179888"/>
            <a:ext cx="127000" cy="146050"/>
          </a:xfrm>
          <a:prstGeom prst="ellipse">
            <a:avLst/>
          </a:prstGeom>
          <a:solidFill>
            <a:srgbClr val="00206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45" name="Oval 27"/>
          <p:cNvSpPr>
            <a:spLocks noChangeArrowheads="1"/>
          </p:cNvSpPr>
          <p:nvPr/>
        </p:nvSpPr>
        <p:spPr bwMode="auto">
          <a:xfrm>
            <a:off x="2936875" y="3416300"/>
            <a:ext cx="127000" cy="146050"/>
          </a:xfrm>
          <a:prstGeom prst="ellipse">
            <a:avLst/>
          </a:prstGeom>
          <a:solidFill>
            <a:srgbClr val="00206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46" name="Text Box 41"/>
          <p:cNvSpPr txBox="1">
            <a:spLocks noChangeArrowheads="1"/>
          </p:cNvSpPr>
          <p:nvPr/>
        </p:nvSpPr>
        <p:spPr bwMode="auto">
          <a:xfrm>
            <a:off x="6186488" y="4956175"/>
            <a:ext cx="1250950" cy="279400"/>
          </a:xfrm>
          <a:prstGeom prst="rect">
            <a:avLst/>
          </a:prstGeom>
          <a:solidFill>
            <a:srgbClr val="FFFFFF"/>
          </a:solidFill>
          <a:ln w="6350">
            <a:solidFill>
              <a:srgbClr val="000000"/>
            </a:solidFill>
            <a:miter lim="800000"/>
            <a:headEnd/>
            <a:tailEnd/>
          </a:ln>
        </p:spPr>
        <p:txBody>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lnSpc>
                <a:spcPct val="107000"/>
              </a:lnSpc>
              <a:spcBef>
                <a:spcPct val="0"/>
              </a:spcBef>
              <a:spcAft>
                <a:spcPts val="800"/>
              </a:spcAft>
              <a:buFontTx/>
              <a:buNone/>
            </a:pPr>
            <a:r>
              <a:rPr lang="en-US" altLang="en-US"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DC 229</a:t>
            </a:r>
          </a:p>
        </p:txBody>
      </p:sp>
      <p:sp>
        <p:nvSpPr>
          <p:cNvPr id="47" name="Text Box 51"/>
          <p:cNvSpPr txBox="1">
            <a:spLocks noChangeArrowheads="1"/>
          </p:cNvSpPr>
          <p:nvPr/>
        </p:nvSpPr>
        <p:spPr bwMode="auto">
          <a:xfrm>
            <a:off x="6186488" y="5548313"/>
            <a:ext cx="1250950" cy="279400"/>
          </a:xfrm>
          <a:prstGeom prst="rect">
            <a:avLst/>
          </a:prstGeom>
          <a:solidFill>
            <a:srgbClr val="FFFFFF"/>
          </a:solidFill>
          <a:ln w="6350">
            <a:solidFill>
              <a:srgbClr val="000000"/>
            </a:solidFill>
            <a:miter lim="800000"/>
            <a:headEnd/>
            <a:tailEnd/>
          </a:ln>
        </p:spPr>
        <p:txBody>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lnSpc>
                <a:spcPct val="107000"/>
              </a:lnSpc>
              <a:spcBef>
                <a:spcPct val="0"/>
              </a:spcBef>
              <a:spcAft>
                <a:spcPts val="800"/>
              </a:spcAft>
              <a:buFontTx/>
              <a:buNone/>
            </a:pPr>
            <a:r>
              <a:rPr lang="en-US" altLang="en-US"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DC 451</a:t>
            </a:r>
          </a:p>
        </p:txBody>
      </p:sp>
      <p:pic>
        <p:nvPicPr>
          <p:cNvPr id="48" name="Picture 47"/>
          <p:cNvPicPr/>
          <p:nvPr/>
        </p:nvPicPr>
        <p:blipFill>
          <a:blip r:embed="rId3"/>
          <a:stretch>
            <a:fillRect/>
          </a:stretch>
        </p:blipFill>
        <p:spPr>
          <a:xfrm>
            <a:off x="76200" y="6339016"/>
            <a:ext cx="427990" cy="489585"/>
          </a:xfrm>
          <a:prstGeom prst="rect">
            <a:avLst/>
          </a:prstGeom>
        </p:spPr>
      </p:pic>
    </p:spTree>
    <p:extLst>
      <p:ext uri="{BB962C8B-B14F-4D97-AF65-F5344CB8AC3E}">
        <p14:creationId xmlns:p14="http://schemas.microsoft.com/office/powerpoint/2010/main" val="58445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1" y="152401"/>
            <a:ext cx="8762999" cy="914399"/>
          </a:xfrm>
        </p:spPr>
        <p:txBody>
          <a:bodyPr>
            <a:noAutofit/>
          </a:bodyPr>
          <a:lstStyle/>
          <a:p>
            <a:pPr>
              <a:defRPr/>
            </a:pPr>
            <a:r>
              <a:rPr lang="en-US" sz="3600" dirty="0">
                <a:ln>
                  <a:solidFill>
                    <a:sysClr val="windowText" lastClr="000000"/>
                  </a:solidFill>
                </a:ln>
                <a:solidFill>
                  <a:schemeClr val="bg1"/>
                </a:solidFill>
                <a:latin typeface="Tahoma" pitchFamily="34" charset="0"/>
                <a:cs typeface="Tahoma" pitchFamily="34" charset="0"/>
              </a:rPr>
              <a:t>The Development</a:t>
            </a:r>
            <a:endParaRPr lang="en-US" sz="3600" dirty="0">
              <a:ln>
                <a:solidFill>
                  <a:sysClr val="windowText" lastClr="000000"/>
                </a:solidFill>
              </a:ln>
              <a:solidFill>
                <a:schemeClr val="bg1"/>
              </a:solidFill>
            </a:endParaRPr>
          </a:p>
        </p:txBody>
      </p:sp>
      <p:sp>
        <p:nvSpPr>
          <p:cNvPr id="80899" name="Content Placeholder 2"/>
          <p:cNvSpPr>
            <a:spLocks noGrp="1"/>
          </p:cNvSpPr>
          <p:nvPr>
            <p:ph idx="1"/>
          </p:nvPr>
        </p:nvSpPr>
        <p:spPr>
          <a:xfrm>
            <a:off x="838200" y="1447800"/>
            <a:ext cx="8305800" cy="4876800"/>
          </a:xfrm>
        </p:spPr>
        <p:txBody>
          <a:bodyPr>
            <a:noAutofit/>
          </a:bodyPr>
          <a:lstStyle/>
          <a:p>
            <a:pPr marL="0" indent="0">
              <a:buNone/>
            </a:pPr>
            <a:r>
              <a:rPr lang="en-US" altLang="en-US" sz="2400" dirty="0"/>
              <a:t>Goal: Develop a </a:t>
            </a:r>
            <a:r>
              <a:rPr lang="en-US" altLang="en-US" sz="2400" u="sng" dirty="0"/>
              <a:t>more effective and efficient treatment</a:t>
            </a:r>
            <a:r>
              <a:rPr lang="en-US" altLang="en-US" sz="2400" dirty="0"/>
              <a:t> that will lower TCO.</a:t>
            </a:r>
            <a:endParaRPr lang="en-US" altLang="en-US" sz="2400" u="sng" dirty="0"/>
          </a:p>
          <a:p>
            <a:pPr>
              <a:buClrTx/>
              <a:buFont typeface="Arial" panose="020B0604020202020204" pitchFamily="34" charset="0"/>
              <a:buChar char="•"/>
            </a:pPr>
            <a:r>
              <a:rPr lang="en-US" altLang="en-US" sz="2000" dirty="0"/>
              <a:t>How to treat for scale and paraffin in a proactive method that will </a:t>
            </a:r>
            <a:r>
              <a:rPr lang="en-US" altLang="en-US" sz="2000" b="1" u="sng" dirty="0"/>
              <a:t>lower cost </a:t>
            </a:r>
            <a:r>
              <a:rPr lang="en-US" altLang="en-US" sz="2000" dirty="0"/>
              <a:t>and </a:t>
            </a:r>
            <a:r>
              <a:rPr lang="en-US" altLang="en-US" sz="2000" b="1" u="sng" dirty="0"/>
              <a:t>prevent failures</a:t>
            </a:r>
            <a:r>
              <a:rPr lang="en-US" altLang="en-US" sz="2000" dirty="0"/>
              <a:t>?</a:t>
            </a:r>
          </a:p>
          <a:p>
            <a:pPr>
              <a:buClrTx/>
              <a:buFont typeface="Arial" panose="020B0604020202020204" pitchFamily="34" charset="0"/>
              <a:buChar char="•"/>
            </a:pPr>
            <a:r>
              <a:rPr lang="en-US" altLang="en-US" sz="2000" dirty="0"/>
              <a:t>Key components:</a:t>
            </a:r>
          </a:p>
          <a:p>
            <a:pPr marL="685800" lvl="1">
              <a:buClrTx/>
              <a:buFont typeface="Arial" panose="020B0604020202020204" pitchFamily="34" charset="0"/>
              <a:buChar char="•"/>
            </a:pPr>
            <a:r>
              <a:rPr lang="en-US" altLang="en-US" sz="1600" dirty="0"/>
              <a:t>Product selection</a:t>
            </a:r>
          </a:p>
          <a:p>
            <a:pPr marL="1085850" lvl="2">
              <a:buClrTx/>
              <a:buFont typeface="Arial" panose="020B0604020202020204" pitchFamily="34" charset="0"/>
              <a:buChar char="•"/>
            </a:pPr>
            <a:r>
              <a:rPr lang="en-US" altLang="en-US" sz="1400" dirty="0"/>
              <a:t>Treatment prevention through crystal modifier or scale inhibition</a:t>
            </a:r>
          </a:p>
          <a:p>
            <a:pPr marL="685800" lvl="1">
              <a:buClrTx/>
              <a:buFont typeface="Arial" panose="020B0604020202020204" pitchFamily="34" charset="0"/>
              <a:buChar char="•"/>
            </a:pPr>
            <a:r>
              <a:rPr lang="en-US" altLang="en-US" sz="1600" u="sng" dirty="0"/>
              <a:t>Product placement</a:t>
            </a:r>
          </a:p>
          <a:p>
            <a:pPr marL="1085850" lvl="2">
              <a:buClrTx/>
              <a:buFont typeface="Arial" panose="020B0604020202020204" pitchFamily="34" charset="0"/>
              <a:buChar char="•"/>
            </a:pPr>
            <a:r>
              <a:rPr lang="en-US" altLang="en-US" sz="1400" dirty="0"/>
              <a:t>Needs to treat the paraffin or scale before it starts to form</a:t>
            </a:r>
          </a:p>
          <a:p>
            <a:pPr marL="0" indent="0">
              <a:buNone/>
            </a:pPr>
            <a:endParaRPr lang="en-US" altLang="en-US" sz="2000" dirty="0"/>
          </a:p>
          <a:p>
            <a:pPr marL="0" indent="0">
              <a:buNone/>
            </a:pPr>
            <a:r>
              <a:rPr lang="en-US" altLang="en-US" sz="2000" dirty="0"/>
              <a:t>To prevent the issue there must be a continuous treatment without high set up cost or a squeeze.</a:t>
            </a:r>
          </a:p>
          <a:p>
            <a:pPr marL="400050" lvl="1" indent="0">
              <a:buNone/>
            </a:pPr>
            <a:endParaRPr lang="en-US" altLang="en-US" sz="1600" dirty="0">
              <a:solidFill>
                <a:srgbClr val="075EDF"/>
              </a:solidFill>
            </a:endParaRPr>
          </a:p>
          <a:p>
            <a:pPr marL="684213" lvl="1" indent="-284163">
              <a:buFont typeface="Wingdings" panose="05000000000000000000" pitchFamily="2" charset="2"/>
              <a:buChar char="Ø"/>
            </a:pPr>
            <a:endParaRPr lang="en-US" altLang="en-US" sz="1600" dirty="0">
              <a:solidFill>
                <a:srgbClr val="075EDF"/>
              </a:solidFill>
            </a:endParaRPr>
          </a:p>
        </p:txBody>
      </p:sp>
      <p:pic>
        <p:nvPicPr>
          <p:cNvPr id="5" name="Picture 4"/>
          <p:cNvPicPr/>
          <p:nvPr/>
        </p:nvPicPr>
        <p:blipFill>
          <a:blip r:embed="rId2"/>
          <a:stretch>
            <a:fillRect/>
          </a:stretch>
        </p:blipFill>
        <p:spPr>
          <a:xfrm>
            <a:off x="76200" y="6339016"/>
            <a:ext cx="427990" cy="489585"/>
          </a:xfrm>
          <a:prstGeom prst="rect">
            <a:avLst/>
          </a:prstGeom>
        </p:spPr>
      </p:pic>
    </p:spTree>
    <p:extLst>
      <p:ext uri="{BB962C8B-B14F-4D97-AF65-F5344CB8AC3E}">
        <p14:creationId xmlns:p14="http://schemas.microsoft.com/office/powerpoint/2010/main" val="2766884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bwMode="auto">
          <a:xfrm>
            <a:off x="228601" y="152401"/>
            <a:ext cx="8762999" cy="91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vert="horz" wrap="square" lIns="91440" tIns="45720" rIns="91440" bIns="45720" numCol="1" anchor="ctr" anchorCtr="0" compatLnSpc="1">
            <a:prstTxWarp prst="textNoShape">
              <a:avLst/>
            </a:prstTxWarp>
            <a:noAutofit/>
          </a:bodyPr>
          <a:lstStyle>
            <a:lvl1pPr algn="r" rtl="0" eaLnBrk="1" fontAlgn="base" hangingPunct="1">
              <a:spcBef>
                <a:spcPct val="0"/>
              </a:spcBef>
              <a:spcAft>
                <a:spcPct val="0"/>
              </a:spcAft>
              <a:defRPr sz="3600" kern="1200">
                <a:solidFill>
                  <a:schemeClr val="bg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a:lstStyle>
          <a:p>
            <a:pPr algn="l">
              <a:defRPr/>
            </a:pPr>
            <a:r>
              <a:rPr lang="en-US" dirty="0">
                <a:ln>
                  <a:solidFill>
                    <a:sysClr val="windowText" lastClr="000000"/>
                  </a:solidFill>
                </a:ln>
                <a:latin typeface="Tahoma" pitchFamily="34" charset="0"/>
                <a:cs typeface="Tahoma" pitchFamily="34" charset="0"/>
              </a:rPr>
              <a:t>Stimulation Product Placement </a:t>
            </a:r>
            <a:endParaRPr lang="en-US" dirty="0">
              <a:ln>
                <a:solidFill>
                  <a:sysClr val="windowText" lastClr="000000"/>
                </a:solidFill>
              </a:ln>
            </a:endParaRPr>
          </a:p>
        </p:txBody>
      </p:sp>
      <p:sp>
        <p:nvSpPr>
          <p:cNvPr id="48" name="Oval 8"/>
          <p:cNvSpPr>
            <a:spLocks noChangeArrowheads="1"/>
          </p:cNvSpPr>
          <p:nvPr/>
        </p:nvSpPr>
        <p:spPr bwMode="auto">
          <a:xfrm>
            <a:off x="6019800" y="5334000"/>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49" name="Oval 9"/>
          <p:cNvSpPr>
            <a:spLocks noChangeArrowheads="1"/>
          </p:cNvSpPr>
          <p:nvPr/>
        </p:nvSpPr>
        <p:spPr bwMode="auto">
          <a:xfrm>
            <a:off x="1219200" y="3514725"/>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50" name="Oval 10"/>
          <p:cNvSpPr>
            <a:spLocks noChangeArrowheads="1"/>
          </p:cNvSpPr>
          <p:nvPr/>
        </p:nvSpPr>
        <p:spPr bwMode="auto">
          <a:xfrm>
            <a:off x="2187575" y="4259263"/>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51" name="Oval 11"/>
          <p:cNvSpPr>
            <a:spLocks noChangeArrowheads="1"/>
          </p:cNvSpPr>
          <p:nvPr/>
        </p:nvSpPr>
        <p:spPr bwMode="auto">
          <a:xfrm>
            <a:off x="2971800" y="3622675"/>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52" name="Oval 12"/>
          <p:cNvSpPr>
            <a:spLocks noChangeArrowheads="1"/>
          </p:cNvSpPr>
          <p:nvPr/>
        </p:nvSpPr>
        <p:spPr bwMode="auto">
          <a:xfrm>
            <a:off x="5907088" y="4117975"/>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53" name="Oval 13"/>
          <p:cNvSpPr>
            <a:spLocks noChangeArrowheads="1"/>
          </p:cNvSpPr>
          <p:nvPr/>
        </p:nvSpPr>
        <p:spPr bwMode="auto">
          <a:xfrm>
            <a:off x="6796088" y="3284538"/>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54" name="Oval 14"/>
          <p:cNvSpPr>
            <a:spLocks noChangeArrowheads="1"/>
          </p:cNvSpPr>
          <p:nvPr/>
        </p:nvSpPr>
        <p:spPr bwMode="auto">
          <a:xfrm>
            <a:off x="7569200" y="2900363"/>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55" name="Oval 15"/>
          <p:cNvSpPr>
            <a:spLocks noChangeArrowheads="1"/>
          </p:cNvSpPr>
          <p:nvPr/>
        </p:nvSpPr>
        <p:spPr bwMode="auto">
          <a:xfrm>
            <a:off x="7632700" y="3865563"/>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56" name="Oval 16"/>
          <p:cNvSpPr>
            <a:spLocks noChangeArrowheads="1"/>
          </p:cNvSpPr>
          <p:nvPr/>
        </p:nvSpPr>
        <p:spPr bwMode="auto">
          <a:xfrm>
            <a:off x="6034088" y="5832475"/>
            <a:ext cx="127000" cy="146050"/>
          </a:xfrm>
          <a:prstGeom prst="ellipse">
            <a:avLst/>
          </a:prstGeom>
          <a:solidFill>
            <a:srgbClr val="00206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57" name="Oval 19"/>
          <p:cNvSpPr>
            <a:spLocks noChangeArrowheads="1"/>
          </p:cNvSpPr>
          <p:nvPr/>
        </p:nvSpPr>
        <p:spPr bwMode="auto">
          <a:xfrm>
            <a:off x="7554913" y="3314700"/>
            <a:ext cx="127000" cy="146050"/>
          </a:xfrm>
          <a:prstGeom prst="ellipse">
            <a:avLst/>
          </a:prstGeom>
          <a:solidFill>
            <a:srgbClr val="00206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58" name="Oval 20"/>
          <p:cNvSpPr>
            <a:spLocks noChangeArrowheads="1"/>
          </p:cNvSpPr>
          <p:nvPr/>
        </p:nvSpPr>
        <p:spPr bwMode="auto">
          <a:xfrm>
            <a:off x="1828800" y="3649663"/>
            <a:ext cx="127000" cy="146050"/>
          </a:xfrm>
          <a:prstGeom prst="ellipse">
            <a:avLst/>
          </a:prstGeom>
          <a:solidFill>
            <a:srgbClr val="00206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59" name="Oval 21"/>
          <p:cNvSpPr>
            <a:spLocks noChangeArrowheads="1"/>
          </p:cNvSpPr>
          <p:nvPr/>
        </p:nvSpPr>
        <p:spPr bwMode="auto">
          <a:xfrm>
            <a:off x="2690813" y="4152900"/>
            <a:ext cx="127000" cy="146050"/>
          </a:xfrm>
          <a:prstGeom prst="ellipse">
            <a:avLst/>
          </a:prstGeom>
          <a:solidFill>
            <a:srgbClr val="00206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60" name="Oval 22"/>
          <p:cNvSpPr>
            <a:spLocks noChangeArrowheads="1"/>
          </p:cNvSpPr>
          <p:nvPr/>
        </p:nvSpPr>
        <p:spPr bwMode="auto">
          <a:xfrm>
            <a:off x="1155700" y="3878263"/>
            <a:ext cx="127000" cy="146050"/>
          </a:xfrm>
          <a:prstGeom prst="ellipse">
            <a:avLst/>
          </a:prstGeom>
          <a:solidFill>
            <a:srgbClr val="00206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61" name="Oval 23"/>
          <p:cNvSpPr>
            <a:spLocks noChangeArrowheads="1"/>
          </p:cNvSpPr>
          <p:nvPr/>
        </p:nvSpPr>
        <p:spPr bwMode="auto">
          <a:xfrm>
            <a:off x="6669088" y="3660775"/>
            <a:ext cx="127000" cy="146050"/>
          </a:xfrm>
          <a:prstGeom prst="ellipse">
            <a:avLst/>
          </a:prstGeom>
          <a:solidFill>
            <a:srgbClr val="00206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62" name="Oval 24"/>
          <p:cNvSpPr>
            <a:spLocks noChangeArrowheads="1"/>
          </p:cNvSpPr>
          <p:nvPr/>
        </p:nvSpPr>
        <p:spPr bwMode="auto">
          <a:xfrm>
            <a:off x="6800850" y="2595563"/>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63" name="Oval 25"/>
          <p:cNvSpPr>
            <a:spLocks noChangeArrowheads="1"/>
          </p:cNvSpPr>
          <p:nvPr/>
        </p:nvSpPr>
        <p:spPr bwMode="auto">
          <a:xfrm>
            <a:off x="2044700" y="2657475"/>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64" name="Oval 26"/>
          <p:cNvSpPr>
            <a:spLocks noChangeArrowheads="1"/>
          </p:cNvSpPr>
          <p:nvPr/>
        </p:nvSpPr>
        <p:spPr bwMode="auto">
          <a:xfrm>
            <a:off x="2986088" y="2432050"/>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65" name="Oval 27"/>
          <p:cNvSpPr>
            <a:spLocks noChangeArrowheads="1"/>
          </p:cNvSpPr>
          <p:nvPr/>
        </p:nvSpPr>
        <p:spPr bwMode="auto">
          <a:xfrm>
            <a:off x="5810250" y="2286000"/>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66" name="Oval 28"/>
          <p:cNvSpPr>
            <a:spLocks noChangeArrowheads="1"/>
          </p:cNvSpPr>
          <p:nvPr/>
        </p:nvSpPr>
        <p:spPr bwMode="auto">
          <a:xfrm>
            <a:off x="6788150" y="4264025"/>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67" name="Oval 29"/>
          <p:cNvSpPr>
            <a:spLocks noChangeArrowheads="1"/>
          </p:cNvSpPr>
          <p:nvPr/>
        </p:nvSpPr>
        <p:spPr bwMode="auto">
          <a:xfrm>
            <a:off x="1204913" y="2754313"/>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68" name="Oval 30"/>
          <p:cNvSpPr>
            <a:spLocks noChangeArrowheads="1"/>
          </p:cNvSpPr>
          <p:nvPr/>
        </p:nvSpPr>
        <p:spPr bwMode="auto">
          <a:xfrm>
            <a:off x="5956300" y="2981325"/>
            <a:ext cx="127000" cy="146050"/>
          </a:xfrm>
          <a:prstGeom prst="ellipse">
            <a:avLst/>
          </a:prstGeom>
          <a:solidFill>
            <a:srgbClr val="00206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69" name="Text Box 42"/>
          <p:cNvSpPr txBox="1">
            <a:spLocks noChangeArrowheads="1"/>
          </p:cNvSpPr>
          <p:nvPr/>
        </p:nvSpPr>
        <p:spPr bwMode="auto">
          <a:xfrm>
            <a:off x="6430963" y="5257800"/>
            <a:ext cx="1250950" cy="279400"/>
          </a:xfrm>
          <a:prstGeom prst="rect">
            <a:avLst/>
          </a:prstGeom>
          <a:solidFill>
            <a:srgbClr val="FFFFFF"/>
          </a:solidFill>
          <a:ln w="6350">
            <a:solidFill>
              <a:srgbClr val="000000"/>
            </a:solidFill>
            <a:miter lim="800000"/>
            <a:headEnd/>
            <a:tailEnd/>
          </a:ln>
        </p:spPr>
        <p:txBody>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lnSpc>
                <a:spcPct val="107000"/>
              </a:lnSpc>
              <a:spcBef>
                <a:spcPct val="0"/>
              </a:spcBef>
              <a:spcAft>
                <a:spcPts val="800"/>
              </a:spcAft>
              <a:buFontTx/>
              <a:buNone/>
            </a:pPr>
            <a:r>
              <a:rPr lang="en-US" altLang="en-US" sz="1100">
                <a:solidFill>
                  <a:schemeClr val="tx1"/>
                </a:solidFill>
                <a:latin typeface="Calibri" panose="020F0502020204030204" pitchFamily="34" charset="0"/>
                <a:ea typeface="Calibri" panose="020F0502020204030204" pitchFamily="34" charset="0"/>
                <a:cs typeface="Times New Roman" panose="02020603050405020304" pitchFamily="18" charset="0"/>
              </a:rPr>
              <a:t>Solid Chemical #1</a:t>
            </a:r>
          </a:p>
        </p:txBody>
      </p:sp>
      <p:sp>
        <p:nvSpPr>
          <p:cNvPr id="70" name="Text Box 43"/>
          <p:cNvSpPr txBox="1">
            <a:spLocks noChangeArrowheads="1"/>
          </p:cNvSpPr>
          <p:nvPr/>
        </p:nvSpPr>
        <p:spPr bwMode="auto">
          <a:xfrm>
            <a:off x="6430963" y="5765800"/>
            <a:ext cx="1250950" cy="279400"/>
          </a:xfrm>
          <a:prstGeom prst="rect">
            <a:avLst/>
          </a:prstGeom>
          <a:solidFill>
            <a:srgbClr val="FFFFFF"/>
          </a:solidFill>
          <a:ln w="6350">
            <a:solidFill>
              <a:srgbClr val="000000"/>
            </a:solidFill>
            <a:miter lim="800000"/>
            <a:headEnd/>
            <a:tailEnd/>
          </a:ln>
        </p:spPr>
        <p:txBody>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lnSpc>
                <a:spcPct val="107000"/>
              </a:lnSpc>
              <a:spcBef>
                <a:spcPct val="0"/>
              </a:spcBef>
              <a:spcAft>
                <a:spcPts val="800"/>
              </a:spcAft>
              <a:buFontTx/>
              <a:buNone/>
            </a:pPr>
            <a:r>
              <a:rPr lang="en-US" altLang="en-US" sz="1100">
                <a:solidFill>
                  <a:schemeClr val="tx1"/>
                </a:solidFill>
                <a:latin typeface="Calibri" panose="020F0502020204030204" pitchFamily="34" charset="0"/>
                <a:ea typeface="Calibri" panose="020F0502020204030204" pitchFamily="34" charset="0"/>
                <a:cs typeface="Times New Roman" panose="02020603050405020304" pitchFamily="18" charset="0"/>
              </a:rPr>
              <a:t>Solid Chemical #2</a:t>
            </a:r>
          </a:p>
        </p:txBody>
      </p:sp>
      <p:pic>
        <p:nvPicPr>
          <p:cNvPr id="7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8229600" cy="541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Oval 8"/>
          <p:cNvSpPr>
            <a:spLocks noChangeArrowheads="1"/>
          </p:cNvSpPr>
          <p:nvPr/>
        </p:nvSpPr>
        <p:spPr bwMode="auto">
          <a:xfrm>
            <a:off x="6172200" y="5486400"/>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74" name="Oval 9"/>
          <p:cNvSpPr>
            <a:spLocks noChangeArrowheads="1"/>
          </p:cNvSpPr>
          <p:nvPr/>
        </p:nvSpPr>
        <p:spPr bwMode="auto">
          <a:xfrm>
            <a:off x="1371600" y="3667125"/>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75" name="Oval 10"/>
          <p:cNvSpPr>
            <a:spLocks noChangeArrowheads="1"/>
          </p:cNvSpPr>
          <p:nvPr/>
        </p:nvSpPr>
        <p:spPr bwMode="auto">
          <a:xfrm>
            <a:off x="2339975" y="4411663"/>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76" name="Oval 11"/>
          <p:cNvSpPr>
            <a:spLocks noChangeArrowheads="1"/>
          </p:cNvSpPr>
          <p:nvPr/>
        </p:nvSpPr>
        <p:spPr bwMode="auto">
          <a:xfrm>
            <a:off x="3124200" y="3775075"/>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77" name="Oval 12"/>
          <p:cNvSpPr>
            <a:spLocks noChangeArrowheads="1"/>
          </p:cNvSpPr>
          <p:nvPr/>
        </p:nvSpPr>
        <p:spPr bwMode="auto">
          <a:xfrm>
            <a:off x="6059488" y="4270375"/>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78" name="Oval 13"/>
          <p:cNvSpPr>
            <a:spLocks noChangeArrowheads="1"/>
          </p:cNvSpPr>
          <p:nvPr/>
        </p:nvSpPr>
        <p:spPr bwMode="auto">
          <a:xfrm>
            <a:off x="6948488" y="3436938"/>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79" name="Oval 14"/>
          <p:cNvSpPr>
            <a:spLocks noChangeArrowheads="1"/>
          </p:cNvSpPr>
          <p:nvPr/>
        </p:nvSpPr>
        <p:spPr bwMode="auto">
          <a:xfrm>
            <a:off x="7721600" y="3052763"/>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80" name="Oval 15"/>
          <p:cNvSpPr>
            <a:spLocks noChangeArrowheads="1"/>
          </p:cNvSpPr>
          <p:nvPr/>
        </p:nvSpPr>
        <p:spPr bwMode="auto">
          <a:xfrm>
            <a:off x="7785100" y="4017963"/>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81" name="Oval 16"/>
          <p:cNvSpPr>
            <a:spLocks noChangeArrowheads="1"/>
          </p:cNvSpPr>
          <p:nvPr/>
        </p:nvSpPr>
        <p:spPr bwMode="auto">
          <a:xfrm>
            <a:off x="6186488" y="5984875"/>
            <a:ext cx="127000" cy="146050"/>
          </a:xfrm>
          <a:prstGeom prst="ellipse">
            <a:avLst/>
          </a:prstGeom>
          <a:solidFill>
            <a:srgbClr val="00206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82" name="Oval 19"/>
          <p:cNvSpPr>
            <a:spLocks noChangeArrowheads="1"/>
          </p:cNvSpPr>
          <p:nvPr/>
        </p:nvSpPr>
        <p:spPr bwMode="auto">
          <a:xfrm>
            <a:off x="7707313" y="3467100"/>
            <a:ext cx="127000" cy="146050"/>
          </a:xfrm>
          <a:prstGeom prst="ellipse">
            <a:avLst/>
          </a:prstGeom>
          <a:solidFill>
            <a:srgbClr val="00206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83" name="Oval 20"/>
          <p:cNvSpPr>
            <a:spLocks noChangeArrowheads="1"/>
          </p:cNvSpPr>
          <p:nvPr/>
        </p:nvSpPr>
        <p:spPr bwMode="auto">
          <a:xfrm>
            <a:off x="1981200" y="3802063"/>
            <a:ext cx="127000" cy="146050"/>
          </a:xfrm>
          <a:prstGeom prst="ellipse">
            <a:avLst/>
          </a:prstGeom>
          <a:solidFill>
            <a:srgbClr val="00206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84" name="Oval 21"/>
          <p:cNvSpPr>
            <a:spLocks noChangeArrowheads="1"/>
          </p:cNvSpPr>
          <p:nvPr/>
        </p:nvSpPr>
        <p:spPr bwMode="auto">
          <a:xfrm>
            <a:off x="2843213" y="4305300"/>
            <a:ext cx="127000" cy="146050"/>
          </a:xfrm>
          <a:prstGeom prst="ellipse">
            <a:avLst/>
          </a:prstGeom>
          <a:solidFill>
            <a:srgbClr val="00206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85" name="Oval 22"/>
          <p:cNvSpPr>
            <a:spLocks noChangeArrowheads="1"/>
          </p:cNvSpPr>
          <p:nvPr/>
        </p:nvSpPr>
        <p:spPr bwMode="auto">
          <a:xfrm>
            <a:off x="1308100" y="4030663"/>
            <a:ext cx="127000" cy="146050"/>
          </a:xfrm>
          <a:prstGeom prst="ellipse">
            <a:avLst/>
          </a:prstGeom>
          <a:solidFill>
            <a:srgbClr val="00206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86" name="Oval 23"/>
          <p:cNvSpPr>
            <a:spLocks noChangeArrowheads="1"/>
          </p:cNvSpPr>
          <p:nvPr/>
        </p:nvSpPr>
        <p:spPr bwMode="auto">
          <a:xfrm>
            <a:off x="6821488" y="3813175"/>
            <a:ext cx="127000" cy="146050"/>
          </a:xfrm>
          <a:prstGeom prst="ellipse">
            <a:avLst/>
          </a:prstGeom>
          <a:solidFill>
            <a:srgbClr val="00206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87" name="Oval 24"/>
          <p:cNvSpPr>
            <a:spLocks noChangeArrowheads="1"/>
          </p:cNvSpPr>
          <p:nvPr/>
        </p:nvSpPr>
        <p:spPr bwMode="auto">
          <a:xfrm>
            <a:off x="6953250" y="2747963"/>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88" name="Oval 25"/>
          <p:cNvSpPr>
            <a:spLocks noChangeArrowheads="1"/>
          </p:cNvSpPr>
          <p:nvPr/>
        </p:nvSpPr>
        <p:spPr bwMode="auto">
          <a:xfrm>
            <a:off x="2197100" y="2809875"/>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89" name="Oval 26"/>
          <p:cNvSpPr>
            <a:spLocks noChangeArrowheads="1"/>
          </p:cNvSpPr>
          <p:nvPr/>
        </p:nvSpPr>
        <p:spPr bwMode="auto">
          <a:xfrm>
            <a:off x="3138488" y="2584450"/>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90" name="Oval 27"/>
          <p:cNvSpPr>
            <a:spLocks noChangeArrowheads="1"/>
          </p:cNvSpPr>
          <p:nvPr/>
        </p:nvSpPr>
        <p:spPr bwMode="auto">
          <a:xfrm>
            <a:off x="5962650" y="2438400"/>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91" name="Oval 28"/>
          <p:cNvSpPr>
            <a:spLocks noChangeArrowheads="1"/>
          </p:cNvSpPr>
          <p:nvPr/>
        </p:nvSpPr>
        <p:spPr bwMode="auto">
          <a:xfrm>
            <a:off x="6940550" y="4416425"/>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92" name="Oval 29"/>
          <p:cNvSpPr>
            <a:spLocks noChangeArrowheads="1"/>
          </p:cNvSpPr>
          <p:nvPr/>
        </p:nvSpPr>
        <p:spPr bwMode="auto">
          <a:xfrm>
            <a:off x="1357313" y="2906713"/>
            <a:ext cx="127000" cy="146050"/>
          </a:xfrm>
          <a:prstGeom prst="ellipse">
            <a:avLst/>
          </a:prstGeom>
          <a:solidFill>
            <a:srgbClr val="FF000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93" name="Oval 30"/>
          <p:cNvSpPr>
            <a:spLocks noChangeArrowheads="1"/>
          </p:cNvSpPr>
          <p:nvPr/>
        </p:nvSpPr>
        <p:spPr bwMode="auto">
          <a:xfrm>
            <a:off x="6108700" y="3133725"/>
            <a:ext cx="127000" cy="146050"/>
          </a:xfrm>
          <a:prstGeom prst="ellipse">
            <a:avLst/>
          </a:prstGeom>
          <a:solidFill>
            <a:srgbClr val="002060"/>
          </a:solidFill>
          <a:ln w="12700" algn="ctr">
            <a:solidFill>
              <a:srgbClr val="41719C"/>
            </a:solidFill>
            <a:miter lim="800000"/>
            <a:headEnd/>
            <a:tailEnd/>
          </a:ln>
        </p:spPr>
        <p:txBody>
          <a:bodyPr anchor="ct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spcBef>
                <a:spcPct val="0"/>
              </a:spcBef>
              <a:buFontTx/>
              <a:buNone/>
            </a:pPr>
            <a:endParaRPr lang="en-US" altLang="en-US" sz="1400">
              <a:solidFill>
                <a:schemeClr val="tx1"/>
              </a:solidFill>
            </a:endParaRPr>
          </a:p>
        </p:txBody>
      </p:sp>
      <p:sp>
        <p:nvSpPr>
          <p:cNvPr id="94" name="Text Box 42"/>
          <p:cNvSpPr txBox="1">
            <a:spLocks noChangeArrowheads="1"/>
          </p:cNvSpPr>
          <p:nvPr/>
        </p:nvSpPr>
        <p:spPr bwMode="auto">
          <a:xfrm>
            <a:off x="6583363" y="5410200"/>
            <a:ext cx="1250950" cy="279400"/>
          </a:xfrm>
          <a:prstGeom prst="rect">
            <a:avLst/>
          </a:prstGeom>
          <a:solidFill>
            <a:srgbClr val="FFFFFF"/>
          </a:solidFill>
          <a:ln w="6350">
            <a:solidFill>
              <a:srgbClr val="000000"/>
            </a:solidFill>
            <a:miter lim="800000"/>
            <a:headEnd/>
            <a:tailEnd/>
          </a:ln>
        </p:spPr>
        <p:txBody>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lnSpc>
                <a:spcPct val="107000"/>
              </a:lnSpc>
              <a:spcBef>
                <a:spcPct val="0"/>
              </a:spcBef>
              <a:spcAft>
                <a:spcPts val="800"/>
              </a:spcAft>
              <a:buFontTx/>
              <a:buNone/>
            </a:pPr>
            <a:r>
              <a:rPr lang="en-US" altLang="en-US"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DC 229</a:t>
            </a:r>
          </a:p>
        </p:txBody>
      </p:sp>
      <p:sp>
        <p:nvSpPr>
          <p:cNvPr id="95" name="Text Box 43"/>
          <p:cNvSpPr txBox="1">
            <a:spLocks noChangeArrowheads="1"/>
          </p:cNvSpPr>
          <p:nvPr/>
        </p:nvSpPr>
        <p:spPr bwMode="auto">
          <a:xfrm>
            <a:off x="6583363" y="5918200"/>
            <a:ext cx="1250950" cy="279400"/>
          </a:xfrm>
          <a:prstGeom prst="rect">
            <a:avLst/>
          </a:prstGeom>
          <a:solidFill>
            <a:srgbClr val="FFFFFF"/>
          </a:solidFill>
          <a:ln w="6350">
            <a:solidFill>
              <a:srgbClr val="000000"/>
            </a:solidFill>
            <a:miter lim="800000"/>
            <a:headEnd/>
            <a:tailEnd/>
          </a:ln>
        </p:spPr>
        <p:txBody>
          <a:bodyPr/>
          <a:lstStyle>
            <a:lvl1pPr>
              <a:spcBef>
                <a:spcPct val="20000"/>
              </a:spcBef>
              <a:buFont typeface="Wingdings" panose="05000000000000000000" pitchFamily="2" charset="2"/>
              <a:buChar char="§"/>
              <a:defRPr sz="2800">
                <a:solidFill>
                  <a:srgbClr val="0E4C8C"/>
                </a:solidFill>
                <a:latin typeface="Arial" panose="020B0604020202020204" pitchFamily="34" charset="0"/>
              </a:defRPr>
            </a:lvl1pPr>
            <a:lvl2pPr marL="742950" indent="-285750">
              <a:spcBef>
                <a:spcPct val="20000"/>
              </a:spcBef>
              <a:buChar char="–"/>
              <a:defRPr sz="2400">
                <a:solidFill>
                  <a:srgbClr val="0E4C8C"/>
                </a:solidFill>
                <a:latin typeface="Arial" panose="020B0604020202020204" pitchFamily="34" charset="0"/>
              </a:defRPr>
            </a:lvl2pPr>
            <a:lvl3pPr marL="1143000" indent="-228600">
              <a:spcBef>
                <a:spcPct val="20000"/>
              </a:spcBef>
              <a:buChar char="•"/>
              <a:defRPr sz="2000">
                <a:solidFill>
                  <a:srgbClr val="0E4C8C"/>
                </a:solidFill>
                <a:latin typeface="Arial" panose="020B0604020202020204" pitchFamily="34" charset="0"/>
              </a:defRPr>
            </a:lvl3pPr>
            <a:lvl4pPr marL="1600200" indent="-228600">
              <a:spcBef>
                <a:spcPct val="20000"/>
              </a:spcBef>
              <a:buChar char="–"/>
              <a:defRPr>
                <a:solidFill>
                  <a:srgbClr val="0E4C8C"/>
                </a:solidFill>
                <a:latin typeface="Arial" panose="020B0604020202020204" pitchFamily="34" charset="0"/>
              </a:defRPr>
            </a:lvl4pPr>
            <a:lvl5pPr marL="2057400" indent="-228600">
              <a:spcBef>
                <a:spcPct val="20000"/>
              </a:spcBef>
              <a:buChar char="»"/>
              <a:defRPr>
                <a:solidFill>
                  <a:srgbClr val="0E4C8C"/>
                </a:solidFill>
                <a:latin typeface="Arial" panose="020B0604020202020204" pitchFamily="34" charset="0"/>
              </a:defRPr>
            </a:lvl5pPr>
            <a:lvl6pPr marL="2514600" indent="-228600" eaLnBrk="0" fontAlgn="base" hangingPunct="0">
              <a:spcBef>
                <a:spcPct val="20000"/>
              </a:spcBef>
              <a:spcAft>
                <a:spcPct val="0"/>
              </a:spcAft>
              <a:buChar char="»"/>
              <a:defRPr>
                <a:solidFill>
                  <a:srgbClr val="0E4C8C"/>
                </a:solidFill>
                <a:latin typeface="Arial" panose="020B0604020202020204" pitchFamily="34" charset="0"/>
              </a:defRPr>
            </a:lvl6pPr>
            <a:lvl7pPr marL="2971800" indent="-228600" eaLnBrk="0" fontAlgn="base" hangingPunct="0">
              <a:spcBef>
                <a:spcPct val="20000"/>
              </a:spcBef>
              <a:spcAft>
                <a:spcPct val="0"/>
              </a:spcAft>
              <a:buChar char="»"/>
              <a:defRPr>
                <a:solidFill>
                  <a:srgbClr val="0E4C8C"/>
                </a:solidFill>
                <a:latin typeface="Arial" panose="020B0604020202020204" pitchFamily="34" charset="0"/>
              </a:defRPr>
            </a:lvl7pPr>
            <a:lvl8pPr marL="3429000" indent="-228600" eaLnBrk="0" fontAlgn="base" hangingPunct="0">
              <a:spcBef>
                <a:spcPct val="20000"/>
              </a:spcBef>
              <a:spcAft>
                <a:spcPct val="0"/>
              </a:spcAft>
              <a:buChar char="»"/>
              <a:defRPr>
                <a:solidFill>
                  <a:srgbClr val="0E4C8C"/>
                </a:solidFill>
                <a:latin typeface="Arial" panose="020B0604020202020204" pitchFamily="34" charset="0"/>
              </a:defRPr>
            </a:lvl8pPr>
            <a:lvl9pPr marL="3886200" indent="-228600" eaLnBrk="0" fontAlgn="base" hangingPunct="0">
              <a:spcBef>
                <a:spcPct val="20000"/>
              </a:spcBef>
              <a:spcAft>
                <a:spcPct val="0"/>
              </a:spcAft>
              <a:buChar char="»"/>
              <a:defRPr>
                <a:solidFill>
                  <a:srgbClr val="0E4C8C"/>
                </a:solidFill>
                <a:latin typeface="Arial" panose="020B0604020202020204" pitchFamily="34" charset="0"/>
              </a:defRPr>
            </a:lvl9pPr>
          </a:lstStyle>
          <a:p>
            <a:pPr>
              <a:lnSpc>
                <a:spcPct val="107000"/>
              </a:lnSpc>
              <a:spcBef>
                <a:spcPct val="0"/>
              </a:spcBef>
              <a:spcAft>
                <a:spcPts val="800"/>
              </a:spcAft>
              <a:buFontTx/>
              <a:buNone/>
            </a:pPr>
            <a:r>
              <a:rPr lang="en-US" altLang="en-US"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DC 451</a:t>
            </a:r>
          </a:p>
        </p:txBody>
      </p:sp>
      <p:pic>
        <p:nvPicPr>
          <p:cNvPr id="71" name="Picture 70"/>
          <p:cNvPicPr/>
          <p:nvPr/>
        </p:nvPicPr>
        <p:blipFill>
          <a:blip r:embed="rId3"/>
          <a:stretch>
            <a:fillRect/>
          </a:stretch>
        </p:blipFill>
        <p:spPr>
          <a:xfrm>
            <a:off x="76200" y="6339016"/>
            <a:ext cx="427990" cy="489585"/>
          </a:xfrm>
          <a:prstGeom prst="rect">
            <a:avLst/>
          </a:prstGeom>
        </p:spPr>
      </p:pic>
    </p:spTree>
    <p:extLst>
      <p:ext uri="{BB962C8B-B14F-4D97-AF65-F5344CB8AC3E}">
        <p14:creationId xmlns:p14="http://schemas.microsoft.com/office/powerpoint/2010/main" val="4118008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1" y="152401"/>
            <a:ext cx="8762999" cy="914399"/>
          </a:xfrm>
        </p:spPr>
        <p:txBody>
          <a:bodyPr>
            <a:noAutofit/>
          </a:bodyPr>
          <a:lstStyle/>
          <a:p>
            <a:pPr>
              <a:defRPr/>
            </a:pPr>
            <a:r>
              <a:rPr lang="en-US" sz="3600" dirty="0" err="1">
                <a:ln>
                  <a:solidFill>
                    <a:sysClr val="windowText" lastClr="000000"/>
                  </a:solidFill>
                </a:ln>
                <a:solidFill>
                  <a:schemeClr val="bg1"/>
                </a:solidFill>
                <a:latin typeface="Tahoma" pitchFamily="34" charset="0"/>
                <a:cs typeface="Tahoma" pitchFamily="34" charset="0"/>
              </a:rPr>
              <a:t>Frac</a:t>
            </a:r>
            <a:r>
              <a:rPr lang="en-US" sz="3600" dirty="0">
                <a:ln>
                  <a:solidFill>
                    <a:sysClr val="windowText" lastClr="000000"/>
                  </a:solidFill>
                </a:ln>
                <a:solidFill>
                  <a:schemeClr val="bg1"/>
                </a:solidFill>
                <a:latin typeface="Tahoma" pitchFamily="34" charset="0"/>
                <a:cs typeface="Tahoma" pitchFamily="34" charset="0"/>
              </a:rPr>
              <a:t> Scale Case History</a:t>
            </a:r>
            <a:endParaRPr lang="en-US" sz="3600" dirty="0">
              <a:ln>
                <a:solidFill>
                  <a:sysClr val="windowText" lastClr="000000"/>
                </a:solidFill>
              </a:ln>
              <a:solidFill>
                <a:schemeClr val="bg1"/>
              </a:solidFill>
            </a:endParaRPr>
          </a:p>
        </p:txBody>
      </p:sp>
      <p:sp>
        <p:nvSpPr>
          <p:cNvPr id="80899" name="Content Placeholder 2"/>
          <p:cNvSpPr>
            <a:spLocks noGrp="1"/>
          </p:cNvSpPr>
          <p:nvPr>
            <p:ph idx="1"/>
          </p:nvPr>
        </p:nvSpPr>
        <p:spPr>
          <a:xfrm>
            <a:off x="685800" y="1676400"/>
            <a:ext cx="7696200" cy="3352800"/>
          </a:xfrm>
        </p:spPr>
        <p:txBody>
          <a:bodyPr>
            <a:noAutofit/>
          </a:bodyPr>
          <a:lstStyle/>
          <a:p>
            <a:endParaRPr lang="en-US" sz="1800" dirty="0"/>
          </a:p>
          <a:p>
            <a:pPr marL="0" indent="0">
              <a:buNone/>
            </a:pPr>
            <a:r>
              <a:rPr lang="en-US" b="1" i="1" dirty="0"/>
              <a:t>The Problem</a:t>
            </a:r>
            <a:r>
              <a:rPr lang="en-US" sz="1800" b="1" i="1" dirty="0"/>
              <a:t> </a:t>
            </a:r>
            <a:endParaRPr lang="en-US" sz="1800" dirty="0"/>
          </a:p>
          <a:p>
            <a:r>
              <a:rPr lang="en-US" sz="2000" dirty="0"/>
              <a:t>A West Texas Oil producer in the Delaware Basin was having severe Barium Sulfate scaling deposition problems in their laterals. This was leading to costly downtime and remediation through coil tubing cleanouts. They wanted to investigate the possibility of a chemical treatment program which allow them to flow back without the devastating scale that was inhibiting their production </a:t>
            </a:r>
            <a:endParaRPr lang="en-US" altLang="en-US" sz="2000" dirty="0">
              <a:solidFill>
                <a:srgbClr val="075EDF"/>
              </a:solidFill>
            </a:endParaRPr>
          </a:p>
        </p:txBody>
      </p:sp>
      <p:pic>
        <p:nvPicPr>
          <p:cNvPr id="5" name="Picture 4"/>
          <p:cNvPicPr/>
          <p:nvPr/>
        </p:nvPicPr>
        <p:blipFill>
          <a:blip r:embed="rId2"/>
          <a:stretch>
            <a:fillRect/>
          </a:stretch>
        </p:blipFill>
        <p:spPr>
          <a:xfrm>
            <a:off x="76200" y="6339016"/>
            <a:ext cx="427990" cy="489585"/>
          </a:xfrm>
          <a:prstGeom prst="rect">
            <a:avLst/>
          </a:prstGeom>
        </p:spPr>
      </p:pic>
    </p:spTree>
    <p:extLst>
      <p:ext uri="{BB962C8B-B14F-4D97-AF65-F5344CB8AC3E}">
        <p14:creationId xmlns:p14="http://schemas.microsoft.com/office/powerpoint/2010/main" val="4054061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Content Placeholder 2"/>
          <p:cNvSpPr>
            <a:spLocks noGrp="1"/>
          </p:cNvSpPr>
          <p:nvPr>
            <p:ph idx="1"/>
          </p:nvPr>
        </p:nvSpPr>
        <p:spPr>
          <a:xfrm>
            <a:off x="609600" y="1676400"/>
            <a:ext cx="8382000" cy="3352800"/>
          </a:xfrm>
        </p:spPr>
        <p:txBody>
          <a:bodyPr>
            <a:noAutofit/>
          </a:bodyPr>
          <a:lstStyle/>
          <a:p>
            <a:endParaRPr lang="en-US" sz="1800" dirty="0"/>
          </a:p>
          <a:p>
            <a:pPr marL="0" indent="0">
              <a:buNone/>
            </a:pPr>
            <a:r>
              <a:rPr lang="en-US" sz="1800" dirty="0"/>
              <a:t> </a:t>
            </a:r>
            <a:r>
              <a:rPr lang="en-US" b="1" i="1" dirty="0"/>
              <a:t>Non-Scale inhibitor Program Cost Analysis: </a:t>
            </a:r>
            <a:endParaRPr lang="en-US" sz="1800" dirty="0"/>
          </a:p>
          <a:p>
            <a:r>
              <a:rPr lang="en-US" sz="2000" dirty="0"/>
              <a:t>Coil tubing cost when well fails = </a:t>
            </a:r>
            <a:r>
              <a:rPr lang="en-US" sz="2000" b="1" dirty="0"/>
              <a:t>~$340,000 </a:t>
            </a:r>
          </a:p>
          <a:p>
            <a:r>
              <a:rPr lang="en-US" sz="2000" dirty="0"/>
              <a:t>Lost production 3-14 days due to down time of 400bbl/day at $55/</a:t>
            </a:r>
            <a:r>
              <a:rPr lang="en-US" sz="2000" dirty="0" err="1"/>
              <a:t>bbl</a:t>
            </a:r>
            <a:r>
              <a:rPr lang="en-US" sz="2000" dirty="0"/>
              <a:t> = </a:t>
            </a:r>
            <a:r>
              <a:rPr lang="en-US" sz="2000" b="1" dirty="0"/>
              <a:t>$22,000 per day </a:t>
            </a:r>
          </a:p>
          <a:p>
            <a:r>
              <a:rPr lang="en-US" sz="2000" dirty="0"/>
              <a:t>Maintenance chemical program = </a:t>
            </a:r>
            <a:r>
              <a:rPr lang="en-US" sz="2000" b="1" dirty="0"/>
              <a:t>~$30,000 </a:t>
            </a:r>
            <a:r>
              <a:rPr lang="en-US" sz="2000" dirty="0"/>
              <a:t>over 24 months </a:t>
            </a:r>
          </a:p>
          <a:p>
            <a:pPr marL="0" indent="0">
              <a:buNone/>
            </a:pPr>
            <a:r>
              <a:rPr lang="en-US" sz="2000" dirty="0"/>
              <a:t>	Based on a production time of </a:t>
            </a:r>
            <a:r>
              <a:rPr lang="en-US" sz="2000" b="1" dirty="0"/>
              <a:t>24 months </a:t>
            </a:r>
            <a:endParaRPr lang="en-US" altLang="en-US" sz="2000" dirty="0">
              <a:solidFill>
                <a:srgbClr val="075EDF"/>
              </a:solidFill>
            </a:endParaRPr>
          </a:p>
        </p:txBody>
      </p:sp>
      <p:sp>
        <p:nvSpPr>
          <p:cNvPr id="5" name="Title 1"/>
          <p:cNvSpPr txBox="1">
            <a:spLocks/>
          </p:cNvSpPr>
          <p:nvPr/>
        </p:nvSpPr>
        <p:spPr>
          <a:xfrm>
            <a:off x="381001" y="304801"/>
            <a:ext cx="8762999" cy="914399"/>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sz="3600">
                <a:ln>
                  <a:solidFill>
                    <a:sysClr val="windowText" lastClr="000000"/>
                  </a:solidFill>
                </a:ln>
                <a:solidFill>
                  <a:schemeClr val="bg1"/>
                </a:solidFill>
                <a:latin typeface="Tahoma" pitchFamily="34" charset="0"/>
                <a:cs typeface="Tahoma" pitchFamily="34" charset="0"/>
              </a:rPr>
              <a:t>Frac Scale Case History</a:t>
            </a:r>
            <a:endParaRPr lang="en-US" sz="3600" dirty="0">
              <a:ln>
                <a:solidFill>
                  <a:sysClr val="windowText" lastClr="000000"/>
                </a:solidFill>
              </a:ln>
              <a:solidFill>
                <a:schemeClr val="bg1"/>
              </a:solidFill>
            </a:endParaRPr>
          </a:p>
        </p:txBody>
      </p:sp>
      <p:pic>
        <p:nvPicPr>
          <p:cNvPr id="6" name="Picture 5"/>
          <p:cNvPicPr/>
          <p:nvPr/>
        </p:nvPicPr>
        <p:blipFill>
          <a:blip r:embed="rId2"/>
          <a:stretch>
            <a:fillRect/>
          </a:stretch>
        </p:blipFill>
        <p:spPr>
          <a:xfrm>
            <a:off x="76200" y="6339016"/>
            <a:ext cx="427990" cy="489585"/>
          </a:xfrm>
          <a:prstGeom prst="rect">
            <a:avLst/>
          </a:prstGeom>
        </p:spPr>
      </p:pic>
    </p:spTree>
    <p:extLst>
      <p:ext uri="{BB962C8B-B14F-4D97-AF65-F5344CB8AC3E}">
        <p14:creationId xmlns:p14="http://schemas.microsoft.com/office/powerpoint/2010/main" val="3791394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Content Placeholder 2"/>
          <p:cNvSpPr>
            <a:spLocks noGrp="1"/>
          </p:cNvSpPr>
          <p:nvPr>
            <p:ph idx="1"/>
          </p:nvPr>
        </p:nvSpPr>
        <p:spPr>
          <a:xfrm>
            <a:off x="798442" y="1790700"/>
            <a:ext cx="8345558" cy="3276600"/>
          </a:xfrm>
        </p:spPr>
        <p:txBody>
          <a:bodyPr>
            <a:noAutofit/>
          </a:bodyPr>
          <a:lstStyle/>
          <a:p>
            <a:pPr marL="0" indent="0">
              <a:buNone/>
            </a:pPr>
            <a:r>
              <a:rPr lang="en-US" sz="1800" dirty="0"/>
              <a:t> </a:t>
            </a:r>
            <a:endParaRPr lang="en-US" dirty="0"/>
          </a:p>
          <a:p>
            <a:pPr marL="0" indent="0">
              <a:buNone/>
            </a:pPr>
            <a:r>
              <a:rPr lang="en-US" b="1" i="1" dirty="0"/>
              <a:t>PCC’s solution </a:t>
            </a:r>
            <a:endParaRPr lang="en-US" dirty="0"/>
          </a:p>
          <a:p>
            <a:r>
              <a:rPr lang="en-US" sz="2000" dirty="0"/>
              <a:t>PCC designed a comprehensive scale inhibition program that covers both aspects of a </a:t>
            </a:r>
            <a:r>
              <a:rPr lang="en-US" sz="2000" dirty="0" err="1"/>
              <a:t>fracs</a:t>
            </a:r>
            <a:r>
              <a:rPr lang="en-US" sz="2000" dirty="0"/>
              <a:t> scaling tendencies. PCC started with a liquid polymeric scale inhibitor, typically between 75-150 ppm. It was pumped to inhibit any incompatibilities between the </a:t>
            </a:r>
            <a:r>
              <a:rPr lang="en-US" sz="2000" dirty="0" err="1"/>
              <a:t>frac</a:t>
            </a:r>
            <a:r>
              <a:rPr lang="en-US" sz="2000" dirty="0"/>
              <a:t> water and the formation water. While this treatment can be successful it was offering only 6-10 months of proven protection (PO4) residuals. </a:t>
            </a:r>
          </a:p>
          <a:p>
            <a:r>
              <a:rPr lang="en-US" sz="2000" dirty="0"/>
              <a:t>To help prolong this treatment, PCC designed a dry chemical addition that would be pumped back into formation and slowly release.  This provided a long continuous treatment protecting from the toe of the lateral to the wellhead. This treatment was treated at 30lbs per stage or ~60 ppm. </a:t>
            </a:r>
            <a:endParaRPr lang="en-US" altLang="en-US" sz="1600" dirty="0">
              <a:solidFill>
                <a:srgbClr val="075EDF"/>
              </a:solidFill>
            </a:endParaRPr>
          </a:p>
        </p:txBody>
      </p:sp>
      <p:sp>
        <p:nvSpPr>
          <p:cNvPr id="5" name="Title 1"/>
          <p:cNvSpPr txBox="1">
            <a:spLocks/>
          </p:cNvSpPr>
          <p:nvPr/>
        </p:nvSpPr>
        <p:spPr>
          <a:xfrm>
            <a:off x="228601" y="152401"/>
            <a:ext cx="8762999" cy="914399"/>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sz="3600">
                <a:ln>
                  <a:solidFill>
                    <a:sysClr val="windowText" lastClr="000000"/>
                  </a:solidFill>
                </a:ln>
                <a:solidFill>
                  <a:schemeClr val="bg1"/>
                </a:solidFill>
                <a:latin typeface="Tahoma" pitchFamily="34" charset="0"/>
                <a:cs typeface="Tahoma" pitchFamily="34" charset="0"/>
              </a:rPr>
              <a:t>Frac Scale Case History</a:t>
            </a:r>
            <a:endParaRPr lang="en-US" sz="3600" dirty="0">
              <a:ln>
                <a:solidFill>
                  <a:sysClr val="windowText" lastClr="000000"/>
                </a:solidFill>
              </a:ln>
              <a:solidFill>
                <a:schemeClr val="bg1"/>
              </a:solidFill>
            </a:endParaRPr>
          </a:p>
        </p:txBody>
      </p:sp>
      <p:pic>
        <p:nvPicPr>
          <p:cNvPr id="6" name="Picture 5"/>
          <p:cNvPicPr/>
          <p:nvPr/>
        </p:nvPicPr>
        <p:blipFill>
          <a:blip r:embed="rId2"/>
          <a:stretch>
            <a:fillRect/>
          </a:stretch>
        </p:blipFill>
        <p:spPr>
          <a:xfrm>
            <a:off x="76200" y="6339016"/>
            <a:ext cx="427990" cy="489585"/>
          </a:xfrm>
          <a:prstGeom prst="rect">
            <a:avLst/>
          </a:prstGeom>
        </p:spPr>
      </p:pic>
    </p:spTree>
    <p:extLst>
      <p:ext uri="{BB962C8B-B14F-4D97-AF65-F5344CB8AC3E}">
        <p14:creationId xmlns:p14="http://schemas.microsoft.com/office/powerpoint/2010/main" val="3597043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Content Placeholder 2"/>
          <p:cNvSpPr>
            <a:spLocks noGrp="1"/>
          </p:cNvSpPr>
          <p:nvPr>
            <p:ph idx="1"/>
          </p:nvPr>
        </p:nvSpPr>
        <p:spPr>
          <a:xfrm>
            <a:off x="609600" y="1676400"/>
            <a:ext cx="8382000" cy="3962400"/>
          </a:xfrm>
        </p:spPr>
        <p:txBody>
          <a:bodyPr>
            <a:noAutofit/>
          </a:bodyPr>
          <a:lstStyle/>
          <a:p>
            <a:endParaRPr lang="en-US" dirty="0"/>
          </a:p>
          <a:p>
            <a:pPr marL="0" indent="0">
              <a:buNone/>
            </a:pPr>
            <a:r>
              <a:rPr lang="en-US" b="1" i="1" dirty="0"/>
              <a:t>PCC’s Scale inhibitor Program Cost Analysis: </a:t>
            </a:r>
            <a:endParaRPr lang="en-US" dirty="0"/>
          </a:p>
          <a:p>
            <a:r>
              <a:rPr lang="en-US" sz="2000" dirty="0"/>
              <a:t>60 ppm dry </a:t>
            </a:r>
            <a:r>
              <a:rPr lang="en-US" sz="2000" dirty="0" err="1"/>
              <a:t>chem</a:t>
            </a:r>
            <a:r>
              <a:rPr lang="en-US" sz="2000" dirty="0"/>
              <a:t> @ 35 stages= </a:t>
            </a:r>
            <a:r>
              <a:rPr lang="en-US" sz="2000" b="1" dirty="0"/>
              <a:t>~$20,000 </a:t>
            </a:r>
          </a:p>
          <a:p>
            <a:r>
              <a:rPr lang="en-US" sz="2000" dirty="0"/>
              <a:t>100 ppm liquid SI @ 35 stages= </a:t>
            </a:r>
            <a:r>
              <a:rPr lang="en-US" sz="2000" b="1" dirty="0"/>
              <a:t>~$15,000 </a:t>
            </a:r>
          </a:p>
          <a:p>
            <a:r>
              <a:rPr lang="en-US" sz="2000" dirty="0"/>
              <a:t>Pumping and Labor @ 35 stages= </a:t>
            </a:r>
            <a:r>
              <a:rPr lang="en-US" sz="2000" b="1" dirty="0"/>
              <a:t>~$10,000 </a:t>
            </a:r>
          </a:p>
          <a:p>
            <a:r>
              <a:rPr lang="en-US" sz="2000" dirty="0"/>
              <a:t>Total price per job @ 35 stages= </a:t>
            </a:r>
            <a:r>
              <a:rPr lang="en-US" sz="2000" b="1" dirty="0"/>
              <a:t>~$45,000 </a:t>
            </a:r>
          </a:p>
          <a:p>
            <a:endParaRPr lang="en-US" dirty="0"/>
          </a:p>
        </p:txBody>
      </p:sp>
      <p:sp>
        <p:nvSpPr>
          <p:cNvPr id="5" name="Title 1"/>
          <p:cNvSpPr>
            <a:spLocks noGrp="1"/>
          </p:cNvSpPr>
          <p:nvPr>
            <p:ph type="title"/>
          </p:nvPr>
        </p:nvSpPr>
        <p:spPr>
          <a:xfrm>
            <a:off x="228601" y="152401"/>
            <a:ext cx="8762999" cy="914399"/>
          </a:xfrm>
        </p:spPr>
        <p:txBody>
          <a:bodyPr>
            <a:noAutofit/>
          </a:bodyPr>
          <a:lstStyle/>
          <a:p>
            <a:pPr>
              <a:defRPr/>
            </a:pPr>
            <a:r>
              <a:rPr lang="en-US" sz="3600" dirty="0" err="1">
                <a:ln>
                  <a:solidFill>
                    <a:sysClr val="windowText" lastClr="000000"/>
                  </a:solidFill>
                </a:ln>
                <a:solidFill>
                  <a:schemeClr val="bg1"/>
                </a:solidFill>
                <a:latin typeface="Tahoma" pitchFamily="34" charset="0"/>
                <a:cs typeface="Tahoma" pitchFamily="34" charset="0"/>
              </a:rPr>
              <a:t>Frac</a:t>
            </a:r>
            <a:r>
              <a:rPr lang="en-US" sz="3600" dirty="0">
                <a:ln>
                  <a:solidFill>
                    <a:sysClr val="windowText" lastClr="000000"/>
                  </a:solidFill>
                </a:ln>
                <a:solidFill>
                  <a:schemeClr val="bg1"/>
                </a:solidFill>
                <a:latin typeface="Tahoma" pitchFamily="34" charset="0"/>
                <a:cs typeface="Tahoma" pitchFamily="34" charset="0"/>
              </a:rPr>
              <a:t> Scale Case History</a:t>
            </a:r>
            <a:endParaRPr lang="en-US" sz="3600" dirty="0">
              <a:ln>
                <a:solidFill>
                  <a:sysClr val="windowText" lastClr="000000"/>
                </a:solidFill>
              </a:ln>
              <a:solidFill>
                <a:schemeClr val="bg1"/>
              </a:solidFill>
            </a:endParaRPr>
          </a:p>
        </p:txBody>
      </p:sp>
      <p:pic>
        <p:nvPicPr>
          <p:cNvPr id="6" name="Picture 5"/>
          <p:cNvPicPr/>
          <p:nvPr/>
        </p:nvPicPr>
        <p:blipFill>
          <a:blip r:embed="rId2"/>
          <a:stretch>
            <a:fillRect/>
          </a:stretch>
        </p:blipFill>
        <p:spPr>
          <a:xfrm>
            <a:off x="76200" y="6339016"/>
            <a:ext cx="427990" cy="489585"/>
          </a:xfrm>
          <a:prstGeom prst="rect">
            <a:avLst/>
          </a:prstGeom>
        </p:spPr>
      </p:pic>
    </p:spTree>
    <p:extLst>
      <p:ext uri="{BB962C8B-B14F-4D97-AF65-F5344CB8AC3E}">
        <p14:creationId xmlns:p14="http://schemas.microsoft.com/office/powerpoint/2010/main" val="3588759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Content Placeholder 2"/>
          <p:cNvSpPr>
            <a:spLocks noGrp="1"/>
          </p:cNvSpPr>
          <p:nvPr>
            <p:ph idx="1"/>
          </p:nvPr>
        </p:nvSpPr>
        <p:spPr>
          <a:xfrm>
            <a:off x="609600" y="1676400"/>
            <a:ext cx="8382000" cy="3962400"/>
          </a:xfrm>
        </p:spPr>
        <p:txBody>
          <a:bodyPr>
            <a:noAutofit/>
          </a:bodyPr>
          <a:lstStyle/>
          <a:p>
            <a:endParaRPr lang="en-US" dirty="0"/>
          </a:p>
          <a:p>
            <a:endParaRPr lang="en-US" dirty="0"/>
          </a:p>
          <a:p>
            <a:pPr marL="0" indent="0">
              <a:buNone/>
            </a:pPr>
            <a:r>
              <a:rPr lang="en-US" dirty="0"/>
              <a:t> </a:t>
            </a:r>
            <a:r>
              <a:rPr lang="en-US" b="1" i="1" dirty="0"/>
              <a:t>PCC’s Solution and Performance Results </a:t>
            </a:r>
            <a:endParaRPr lang="en-US" dirty="0"/>
          </a:p>
          <a:p>
            <a:r>
              <a:rPr lang="en-US" sz="2000" dirty="0"/>
              <a:t>PCC conducted a monitoring program that effectively tracked the performance of the scale inhibitors in the treated well. </a:t>
            </a:r>
          </a:p>
          <a:p>
            <a:r>
              <a:rPr lang="en-US" sz="2000" dirty="0"/>
              <a:t>The treatment delivered protection for 24 months before a maintenance chemical program was established. </a:t>
            </a:r>
          </a:p>
          <a:p>
            <a:r>
              <a:rPr lang="en-US" sz="2000" dirty="0"/>
              <a:t>Production remained stable and no cleanouts were necessary as the program had ensured flow assurance from the toe of the lateral to the wellhead for the entirety of the 24 month program. </a:t>
            </a:r>
          </a:p>
          <a:p>
            <a:endParaRPr lang="en-US" dirty="0"/>
          </a:p>
        </p:txBody>
      </p:sp>
      <p:sp>
        <p:nvSpPr>
          <p:cNvPr id="5" name="Title 1"/>
          <p:cNvSpPr>
            <a:spLocks noGrp="1"/>
          </p:cNvSpPr>
          <p:nvPr>
            <p:ph type="title"/>
          </p:nvPr>
        </p:nvSpPr>
        <p:spPr>
          <a:xfrm>
            <a:off x="228601" y="152401"/>
            <a:ext cx="8762999" cy="914399"/>
          </a:xfrm>
        </p:spPr>
        <p:txBody>
          <a:bodyPr>
            <a:noAutofit/>
          </a:bodyPr>
          <a:lstStyle/>
          <a:p>
            <a:pPr>
              <a:defRPr/>
            </a:pPr>
            <a:r>
              <a:rPr lang="en-US" sz="3600" dirty="0" err="1">
                <a:ln>
                  <a:solidFill>
                    <a:sysClr val="windowText" lastClr="000000"/>
                  </a:solidFill>
                </a:ln>
                <a:solidFill>
                  <a:schemeClr val="bg1"/>
                </a:solidFill>
                <a:latin typeface="Tahoma" pitchFamily="34" charset="0"/>
                <a:cs typeface="Tahoma" pitchFamily="34" charset="0"/>
              </a:rPr>
              <a:t>Frac</a:t>
            </a:r>
            <a:r>
              <a:rPr lang="en-US" sz="3600" dirty="0">
                <a:ln>
                  <a:solidFill>
                    <a:sysClr val="windowText" lastClr="000000"/>
                  </a:solidFill>
                </a:ln>
                <a:solidFill>
                  <a:schemeClr val="bg1"/>
                </a:solidFill>
                <a:latin typeface="Tahoma" pitchFamily="34" charset="0"/>
                <a:cs typeface="Tahoma" pitchFamily="34" charset="0"/>
              </a:rPr>
              <a:t> Scale Case History</a:t>
            </a:r>
            <a:endParaRPr lang="en-US" sz="3600" dirty="0">
              <a:ln>
                <a:solidFill>
                  <a:sysClr val="windowText" lastClr="000000"/>
                </a:solidFill>
              </a:ln>
              <a:solidFill>
                <a:schemeClr val="bg1"/>
              </a:solidFill>
            </a:endParaRPr>
          </a:p>
        </p:txBody>
      </p:sp>
      <p:pic>
        <p:nvPicPr>
          <p:cNvPr id="6" name="Picture 5"/>
          <p:cNvPicPr/>
          <p:nvPr/>
        </p:nvPicPr>
        <p:blipFill>
          <a:blip r:embed="rId2"/>
          <a:stretch>
            <a:fillRect/>
          </a:stretch>
        </p:blipFill>
        <p:spPr>
          <a:xfrm>
            <a:off x="76200" y="6339016"/>
            <a:ext cx="427990" cy="489585"/>
          </a:xfrm>
          <a:prstGeom prst="rect">
            <a:avLst/>
          </a:prstGeom>
        </p:spPr>
      </p:pic>
    </p:spTree>
    <p:extLst>
      <p:ext uri="{BB962C8B-B14F-4D97-AF65-F5344CB8AC3E}">
        <p14:creationId xmlns:p14="http://schemas.microsoft.com/office/powerpoint/2010/main" val="3985362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Content Placeholder 2"/>
          <p:cNvSpPr>
            <a:spLocks noGrp="1"/>
          </p:cNvSpPr>
          <p:nvPr>
            <p:ph idx="1"/>
          </p:nvPr>
        </p:nvSpPr>
        <p:spPr>
          <a:xfrm>
            <a:off x="762000" y="1676400"/>
            <a:ext cx="8382000" cy="3962400"/>
          </a:xfrm>
        </p:spPr>
        <p:txBody>
          <a:bodyPr>
            <a:noAutofit/>
          </a:bodyPr>
          <a:lstStyle/>
          <a:p>
            <a:endParaRPr lang="en-US" dirty="0"/>
          </a:p>
          <a:p>
            <a:pPr marL="0" indent="0">
              <a:buNone/>
            </a:pPr>
            <a:r>
              <a:rPr lang="en-US" b="1" i="1" dirty="0"/>
              <a:t>Cost Analysis: </a:t>
            </a:r>
            <a:endParaRPr lang="en-US" dirty="0"/>
          </a:p>
          <a:p>
            <a:r>
              <a:rPr lang="en-US" sz="2000" dirty="0"/>
              <a:t>~ </a:t>
            </a:r>
            <a:r>
              <a:rPr lang="en-US" sz="2000" b="1" dirty="0"/>
              <a:t>$340,000 </a:t>
            </a:r>
            <a:r>
              <a:rPr lang="en-US" sz="2000" dirty="0"/>
              <a:t>- Cost of coil tubing job to restore production on well. This was completed on most all wells before PCC’s program was implemented. </a:t>
            </a:r>
          </a:p>
          <a:p>
            <a:r>
              <a:rPr lang="en-US" sz="2000" dirty="0"/>
              <a:t>~ </a:t>
            </a:r>
            <a:r>
              <a:rPr lang="en-US" sz="2000" b="1" dirty="0"/>
              <a:t>$66,000-$300,000 </a:t>
            </a:r>
            <a:r>
              <a:rPr lang="en-US" sz="2000" dirty="0"/>
              <a:t>- down time cost due to lost production (3-14 day clean out period) </a:t>
            </a:r>
          </a:p>
          <a:p>
            <a:r>
              <a:rPr lang="en-US" sz="2000" dirty="0"/>
              <a:t>~ </a:t>
            </a:r>
            <a:r>
              <a:rPr lang="en-US" sz="2000" b="1" dirty="0"/>
              <a:t>$30,000 </a:t>
            </a:r>
            <a:r>
              <a:rPr lang="en-US" sz="2000" dirty="0"/>
              <a:t>- Operating Costs associated with adding a scale/corrosion maintenance chemical program immediately. </a:t>
            </a:r>
          </a:p>
          <a:p>
            <a:r>
              <a:rPr lang="it-IT" sz="2000" dirty="0"/>
              <a:t>Non-SI program over 24 months ~ </a:t>
            </a:r>
            <a:r>
              <a:rPr lang="it-IT" sz="2000" b="1" dirty="0"/>
              <a:t>$524,000 </a:t>
            </a:r>
            <a:endParaRPr lang="it-IT" sz="2000" dirty="0"/>
          </a:p>
          <a:p>
            <a:r>
              <a:rPr lang="en-US" sz="2000" dirty="0"/>
              <a:t>PCC’s SI Program over 24 months ~ </a:t>
            </a:r>
            <a:r>
              <a:rPr lang="en-US" sz="2000" b="1" dirty="0"/>
              <a:t>$45,000 </a:t>
            </a:r>
          </a:p>
          <a:p>
            <a:r>
              <a:rPr lang="en-US" sz="2000" b="1" dirty="0"/>
              <a:t>Total Cost reduction of ~$479,000</a:t>
            </a:r>
            <a:endParaRPr lang="en-US" sz="2000" dirty="0"/>
          </a:p>
          <a:p>
            <a:endParaRPr lang="en-US" dirty="0"/>
          </a:p>
        </p:txBody>
      </p:sp>
      <p:sp>
        <p:nvSpPr>
          <p:cNvPr id="5" name="Title 1"/>
          <p:cNvSpPr txBox="1">
            <a:spLocks/>
          </p:cNvSpPr>
          <p:nvPr/>
        </p:nvSpPr>
        <p:spPr>
          <a:xfrm>
            <a:off x="228601" y="152401"/>
            <a:ext cx="8762999" cy="914399"/>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sz="3600">
                <a:ln>
                  <a:solidFill>
                    <a:sysClr val="windowText" lastClr="000000"/>
                  </a:solidFill>
                </a:ln>
                <a:solidFill>
                  <a:schemeClr val="bg1"/>
                </a:solidFill>
                <a:latin typeface="Tahoma" pitchFamily="34" charset="0"/>
                <a:cs typeface="Tahoma" pitchFamily="34" charset="0"/>
              </a:rPr>
              <a:t>Frac Scale Case History</a:t>
            </a:r>
            <a:endParaRPr lang="en-US" sz="3600" dirty="0">
              <a:ln>
                <a:solidFill>
                  <a:sysClr val="windowText" lastClr="000000"/>
                </a:solidFill>
              </a:ln>
              <a:solidFill>
                <a:schemeClr val="bg1"/>
              </a:solidFill>
            </a:endParaRPr>
          </a:p>
        </p:txBody>
      </p:sp>
      <p:pic>
        <p:nvPicPr>
          <p:cNvPr id="6" name="Picture 5"/>
          <p:cNvPicPr/>
          <p:nvPr/>
        </p:nvPicPr>
        <p:blipFill>
          <a:blip r:embed="rId2"/>
          <a:stretch>
            <a:fillRect/>
          </a:stretch>
        </p:blipFill>
        <p:spPr>
          <a:xfrm>
            <a:off x="76200" y="6339016"/>
            <a:ext cx="427990" cy="489585"/>
          </a:xfrm>
          <a:prstGeom prst="rect">
            <a:avLst/>
          </a:prstGeom>
        </p:spPr>
      </p:pic>
    </p:spTree>
    <p:extLst>
      <p:ext uri="{BB962C8B-B14F-4D97-AF65-F5344CB8AC3E}">
        <p14:creationId xmlns:p14="http://schemas.microsoft.com/office/powerpoint/2010/main" val="3826356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1" y="152401"/>
            <a:ext cx="8762999" cy="914399"/>
          </a:xfrm>
        </p:spPr>
        <p:txBody>
          <a:bodyPr>
            <a:noAutofit/>
          </a:bodyPr>
          <a:lstStyle/>
          <a:p>
            <a:pPr>
              <a:defRPr/>
            </a:pPr>
            <a:r>
              <a:rPr lang="en-US" sz="3600" dirty="0">
                <a:ln>
                  <a:solidFill>
                    <a:sysClr val="windowText" lastClr="000000"/>
                  </a:solidFill>
                </a:ln>
                <a:solidFill>
                  <a:schemeClr val="bg1"/>
                </a:solidFill>
                <a:latin typeface="Tahoma" pitchFamily="34" charset="0"/>
                <a:cs typeface="Tahoma" pitchFamily="34" charset="0"/>
              </a:rPr>
              <a:t>Product Selection</a:t>
            </a:r>
            <a:endParaRPr lang="en-US" sz="3600" dirty="0">
              <a:ln>
                <a:solidFill>
                  <a:sysClr val="windowText" lastClr="000000"/>
                </a:solidFill>
              </a:ln>
              <a:solidFill>
                <a:schemeClr val="bg1"/>
              </a:solidFill>
            </a:endParaRPr>
          </a:p>
        </p:txBody>
      </p:sp>
      <p:sp>
        <p:nvSpPr>
          <p:cNvPr id="80899" name="Content Placeholder 2"/>
          <p:cNvSpPr>
            <a:spLocks noGrp="1"/>
          </p:cNvSpPr>
          <p:nvPr>
            <p:ph idx="1"/>
          </p:nvPr>
        </p:nvSpPr>
        <p:spPr>
          <a:xfrm>
            <a:off x="817605" y="1600200"/>
            <a:ext cx="8305800" cy="4953000"/>
          </a:xfrm>
        </p:spPr>
        <p:txBody>
          <a:bodyPr>
            <a:noAutofit/>
          </a:bodyPr>
          <a:lstStyle/>
          <a:p>
            <a:pPr>
              <a:buFont typeface="Wingdings" panose="05000000000000000000" pitchFamily="2" charset="2"/>
              <a:buNone/>
              <a:defRPr/>
            </a:pPr>
            <a:r>
              <a:rPr lang="en-US" sz="2000" dirty="0"/>
              <a:t>DC 229 – Formulated blend of Phosphonates</a:t>
            </a:r>
          </a:p>
          <a:p>
            <a:pPr>
              <a:buClrTx/>
              <a:defRPr/>
            </a:pPr>
            <a:r>
              <a:rPr lang="en-US" sz="2000" dirty="0"/>
              <a:t>Broad Spectrum scale inhibitor, useful for calcium and magnesium carbonate, calcium and magnesium sulfate, barium sulfate and some iron sulfides and iron oxides.</a:t>
            </a:r>
          </a:p>
          <a:p>
            <a:pPr>
              <a:buClrTx/>
              <a:defRPr/>
            </a:pPr>
            <a:r>
              <a:rPr lang="en-US" sz="2000" dirty="0"/>
              <a:t>pH stable – compatible with high pH </a:t>
            </a:r>
            <a:r>
              <a:rPr lang="en-US" sz="2000" dirty="0" err="1"/>
              <a:t>frac</a:t>
            </a:r>
            <a:r>
              <a:rPr lang="en-US" sz="2000" dirty="0"/>
              <a:t> fluids – does not interfere with cross-linked fluids</a:t>
            </a:r>
          </a:p>
          <a:p>
            <a:pPr>
              <a:buClrTx/>
              <a:defRPr/>
            </a:pPr>
            <a:r>
              <a:rPr lang="en-US" sz="2000" dirty="0"/>
              <a:t>Slow dissolving release – to increase product effectiveness</a:t>
            </a:r>
          </a:p>
          <a:p>
            <a:pPr>
              <a:buClrTx/>
              <a:defRPr/>
            </a:pPr>
            <a:r>
              <a:rPr lang="en-US" sz="2000" dirty="0"/>
              <a:t>High temperature stability ≥ 300°F</a:t>
            </a:r>
          </a:p>
          <a:p>
            <a:pPr>
              <a:buClrTx/>
              <a:defRPr/>
            </a:pPr>
            <a:r>
              <a:rPr lang="en-US" sz="2000" dirty="0"/>
              <a:t>Residuals are traceable</a:t>
            </a:r>
          </a:p>
          <a:p>
            <a:pPr>
              <a:buClrTx/>
              <a:defRPr/>
            </a:pPr>
            <a:r>
              <a:rPr lang="en-US" sz="2000" dirty="0"/>
              <a:t>Typical loadings of 20 to 100 ppm – depending on water composition</a:t>
            </a:r>
          </a:p>
          <a:p>
            <a:pPr>
              <a:buClrTx/>
              <a:defRPr/>
            </a:pPr>
            <a:r>
              <a:rPr lang="en-US" sz="2000" dirty="0"/>
              <a:t>Mesh size similar to 40-70 mesh proppants</a:t>
            </a:r>
          </a:p>
          <a:p>
            <a:pPr marL="1371600" lvl="3" indent="0">
              <a:buNone/>
            </a:pPr>
            <a:endParaRPr lang="en-US" altLang="en-US" sz="1200" dirty="0">
              <a:solidFill>
                <a:srgbClr val="075EDF"/>
              </a:solidFill>
            </a:endParaRPr>
          </a:p>
          <a:p>
            <a:pPr marL="914400" lvl="2" indent="0">
              <a:buNone/>
            </a:pPr>
            <a:endParaRPr lang="en-US" altLang="en-US" sz="1600" dirty="0">
              <a:solidFill>
                <a:srgbClr val="075EDF"/>
              </a:solidFill>
            </a:endParaRPr>
          </a:p>
        </p:txBody>
      </p:sp>
      <p:pic>
        <p:nvPicPr>
          <p:cNvPr id="5" name="Picture 4"/>
          <p:cNvPicPr/>
          <p:nvPr/>
        </p:nvPicPr>
        <p:blipFill>
          <a:blip r:embed="rId2"/>
          <a:stretch>
            <a:fillRect/>
          </a:stretch>
        </p:blipFill>
        <p:spPr>
          <a:xfrm>
            <a:off x="76200" y="6339016"/>
            <a:ext cx="427990" cy="489585"/>
          </a:xfrm>
          <a:prstGeom prst="rect">
            <a:avLst/>
          </a:prstGeom>
        </p:spPr>
      </p:pic>
    </p:spTree>
    <p:extLst>
      <p:ext uri="{BB962C8B-B14F-4D97-AF65-F5344CB8AC3E}">
        <p14:creationId xmlns:p14="http://schemas.microsoft.com/office/powerpoint/2010/main" val="3433615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1" y="152401"/>
            <a:ext cx="8762999" cy="914399"/>
          </a:xfrm>
        </p:spPr>
        <p:txBody>
          <a:bodyPr>
            <a:noAutofit/>
          </a:bodyPr>
          <a:lstStyle/>
          <a:p>
            <a:pPr>
              <a:defRPr/>
            </a:pPr>
            <a:r>
              <a:rPr lang="en-US" sz="3600" dirty="0">
                <a:ln>
                  <a:solidFill>
                    <a:sysClr val="windowText" lastClr="000000"/>
                  </a:solidFill>
                </a:ln>
                <a:solidFill>
                  <a:schemeClr val="bg1"/>
                </a:solidFill>
                <a:latin typeface="Tahoma" pitchFamily="34" charset="0"/>
                <a:cs typeface="Tahoma" pitchFamily="34" charset="0"/>
              </a:rPr>
              <a:t>Product Selection</a:t>
            </a:r>
            <a:endParaRPr lang="en-US" sz="3600" dirty="0">
              <a:ln>
                <a:solidFill>
                  <a:sysClr val="windowText" lastClr="000000"/>
                </a:solidFill>
              </a:ln>
              <a:solidFill>
                <a:schemeClr val="bg1"/>
              </a:solidFill>
            </a:endParaRPr>
          </a:p>
        </p:txBody>
      </p:sp>
      <p:sp>
        <p:nvSpPr>
          <p:cNvPr id="80899" name="Content Placeholder 2"/>
          <p:cNvSpPr>
            <a:spLocks noGrp="1"/>
          </p:cNvSpPr>
          <p:nvPr>
            <p:ph idx="1"/>
          </p:nvPr>
        </p:nvSpPr>
        <p:spPr>
          <a:xfrm>
            <a:off x="817605" y="1600200"/>
            <a:ext cx="8305800" cy="4953000"/>
          </a:xfrm>
        </p:spPr>
        <p:txBody>
          <a:bodyPr>
            <a:noAutofit/>
          </a:bodyPr>
          <a:lstStyle/>
          <a:p>
            <a:pPr>
              <a:buFont typeface="Wingdings" panose="05000000000000000000" pitchFamily="2" charset="2"/>
              <a:buNone/>
              <a:defRPr/>
            </a:pPr>
            <a:r>
              <a:rPr lang="en-US" sz="2000" dirty="0"/>
              <a:t>DC 230 – Formulated Polymeric scale inhibitor </a:t>
            </a:r>
          </a:p>
          <a:p>
            <a:pPr>
              <a:buClrTx/>
              <a:defRPr/>
            </a:pPr>
            <a:r>
              <a:rPr lang="en-US" sz="2000" dirty="0"/>
              <a:t>Broad spectrum polymeric scale inhibitor, targeted mainly at inhibiting sulfate scales.</a:t>
            </a:r>
          </a:p>
          <a:p>
            <a:pPr>
              <a:buClrTx/>
              <a:defRPr/>
            </a:pPr>
            <a:r>
              <a:rPr lang="en-US" sz="2000" dirty="0"/>
              <a:t>pH stable – compatible with high pH </a:t>
            </a:r>
            <a:r>
              <a:rPr lang="en-US" sz="2000" dirty="0" err="1"/>
              <a:t>frac</a:t>
            </a:r>
            <a:r>
              <a:rPr lang="en-US" sz="2000" dirty="0"/>
              <a:t> fluids – does not interfere with cross-linked fluids</a:t>
            </a:r>
          </a:p>
          <a:p>
            <a:pPr>
              <a:buClrTx/>
              <a:defRPr/>
            </a:pPr>
            <a:r>
              <a:rPr lang="en-US" sz="2000" dirty="0"/>
              <a:t>Slow dissolving release – to increase product effectiveness</a:t>
            </a:r>
          </a:p>
          <a:p>
            <a:pPr>
              <a:buClrTx/>
              <a:defRPr/>
            </a:pPr>
            <a:r>
              <a:rPr lang="en-US" sz="2000" dirty="0"/>
              <a:t>High temperature stability ≥ 400°F</a:t>
            </a:r>
          </a:p>
          <a:p>
            <a:pPr>
              <a:buClrTx/>
              <a:defRPr/>
            </a:pPr>
            <a:r>
              <a:rPr lang="en-US" sz="2000" dirty="0"/>
              <a:t>Formatted with Phosphonate tag for residuals</a:t>
            </a:r>
          </a:p>
          <a:p>
            <a:pPr>
              <a:buClrTx/>
              <a:defRPr/>
            </a:pPr>
            <a:r>
              <a:rPr lang="en-US" sz="2000" dirty="0"/>
              <a:t>Typical loadings of 20 to 100 ppm – depending on water composition</a:t>
            </a:r>
          </a:p>
          <a:p>
            <a:pPr>
              <a:buClrTx/>
              <a:defRPr/>
            </a:pPr>
            <a:r>
              <a:rPr lang="en-US" sz="2000" dirty="0"/>
              <a:t>Mesh size similar to 40-70 mesh proppants</a:t>
            </a:r>
          </a:p>
          <a:p>
            <a:pPr marL="1371600" lvl="3" indent="0">
              <a:buNone/>
            </a:pPr>
            <a:endParaRPr lang="en-US" altLang="en-US" sz="1200" dirty="0">
              <a:solidFill>
                <a:srgbClr val="075EDF"/>
              </a:solidFill>
            </a:endParaRPr>
          </a:p>
          <a:p>
            <a:pPr marL="914400" lvl="2" indent="0">
              <a:buNone/>
            </a:pPr>
            <a:endParaRPr lang="en-US" altLang="en-US" sz="1600" dirty="0">
              <a:solidFill>
                <a:srgbClr val="075EDF"/>
              </a:solidFill>
            </a:endParaRPr>
          </a:p>
        </p:txBody>
      </p:sp>
      <p:pic>
        <p:nvPicPr>
          <p:cNvPr id="5" name="Picture 4"/>
          <p:cNvPicPr/>
          <p:nvPr/>
        </p:nvPicPr>
        <p:blipFill>
          <a:blip r:embed="rId2"/>
          <a:stretch>
            <a:fillRect/>
          </a:stretch>
        </p:blipFill>
        <p:spPr>
          <a:xfrm>
            <a:off x="76200" y="6339016"/>
            <a:ext cx="427990" cy="489585"/>
          </a:xfrm>
          <a:prstGeom prst="rect">
            <a:avLst/>
          </a:prstGeom>
        </p:spPr>
      </p:pic>
    </p:spTree>
    <p:extLst>
      <p:ext uri="{BB962C8B-B14F-4D97-AF65-F5344CB8AC3E}">
        <p14:creationId xmlns:p14="http://schemas.microsoft.com/office/powerpoint/2010/main" val="2182961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1" y="152401"/>
            <a:ext cx="8762999" cy="914399"/>
          </a:xfrm>
        </p:spPr>
        <p:txBody>
          <a:bodyPr>
            <a:noAutofit/>
          </a:bodyPr>
          <a:lstStyle/>
          <a:p>
            <a:pPr>
              <a:defRPr/>
            </a:pPr>
            <a:r>
              <a:rPr lang="en-US" sz="3600" dirty="0">
                <a:ln>
                  <a:solidFill>
                    <a:sysClr val="windowText" lastClr="000000"/>
                  </a:solidFill>
                </a:ln>
                <a:solidFill>
                  <a:schemeClr val="bg1"/>
                </a:solidFill>
                <a:latin typeface="Tahoma" pitchFamily="34" charset="0"/>
                <a:cs typeface="Tahoma" pitchFamily="34" charset="0"/>
              </a:rPr>
              <a:t>Product Selection</a:t>
            </a:r>
            <a:endParaRPr lang="en-US" sz="3600" dirty="0">
              <a:ln>
                <a:solidFill>
                  <a:sysClr val="windowText" lastClr="000000"/>
                </a:solidFill>
              </a:ln>
              <a:solidFill>
                <a:schemeClr val="bg1"/>
              </a:solidFill>
            </a:endParaRPr>
          </a:p>
        </p:txBody>
      </p:sp>
      <p:sp>
        <p:nvSpPr>
          <p:cNvPr id="80899" name="Content Placeholder 2"/>
          <p:cNvSpPr>
            <a:spLocks noGrp="1"/>
          </p:cNvSpPr>
          <p:nvPr>
            <p:ph idx="1"/>
          </p:nvPr>
        </p:nvSpPr>
        <p:spPr>
          <a:xfrm>
            <a:off x="817605" y="1600200"/>
            <a:ext cx="8305800" cy="4953000"/>
          </a:xfrm>
        </p:spPr>
        <p:txBody>
          <a:bodyPr>
            <a:noAutofit/>
          </a:bodyPr>
          <a:lstStyle/>
          <a:p>
            <a:pPr>
              <a:buFont typeface="Wingdings" panose="05000000000000000000" pitchFamily="2" charset="2"/>
              <a:buNone/>
              <a:defRPr/>
            </a:pPr>
            <a:r>
              <a:rPr lang="en-US" sz="2000" dirty="0"/>
              <a:t>DC 451 – Formulated blend of Paraffin Penetrants and Dispersants</a:t>
            </a:r>
          </a:p>
          <a:p>
            <a:pPr>
              <a:buClrTx/>
              <a:defRPr/>
            </a:pPr>
            <a:r>
              <a:rPr lang="en-US" sz="2000" dirty="0"/>
              <a:t>A unique blend of dispersants and penetrants to not only help break up any paraffin but also keep paraffin from forming at all</a:t>
            </a:r>
          </a:p>
          <a:p>
            <a:pPr>
              <a:buClrTx/>
              <a:defRPr/>
            </a:pPr>
            <a:r>
              <a:rPr lang="en-US" sz="2000" dirty="0"/>
              <a:t>Reduction of paraffin can help ease </a:t>
            </a:r>
            <a:r>
              <a:rPr lang="en-US" sz="2000" dirty="0" err="1"/>
              <a:t>flowback</a:t>
            </a:r>
            <a:r>
              <a:rPr lang="en-US" sz="2000" dirty="0"/>
              <a:t> emulsions</a:t>
            </a:r>
          </a:p>
          <a:p>
            <a:pPr>
              <a:buClrTx/>
            </a:pPr>
            <a:r>
              <a:rPr lang="en-US" sz="2000" dirty="0"/>
              <a:t> It serves to retain the paraffin in the oil phase </a:t>
            </a:r>
          </a:p>
          <a:p>
            <a:pPr>
              <a:buClrTx/>
            </a:pPr>
            <a:r>
              <a:rPr lang="en-US" sz="2000" dirty="0"/>
              <a:t>Slow dissolving release – to increase product effectiveness</a:t>
            </a:r>
          </a:p>
          <a:p>
            <a:pPr>
              <a:buClrTx/>
              <a:defRPr/>
            </a:pPr>
            <a:r>
              <a:rPr lang="en-US" sz="2000" dirty="0"/>
              <a:t>Typical loadings of 250 to 500 ppm – depending on paraffin severity</a:t>
            </a:r>
          </a:p>
          <a:p>
            <a:pPr>
              <a:buClrTx/>
              <a:defRPr/>
            </a:pPr>
            <a:r>
              <a:rPr lang="en-US" sz="2000" dirty="0"/>
              <a:t>Mesh size similar to 40-70 mesh proppants</a:t>
            </a:r>
          </a:p>
          <a:p>
            <a:pPr marL="1371600" lvl="3" indent="0">
              <a:buNone/>
            </a:pPr>
            <a:endParaRPr lang="en-US" altLang="en-US" sz="1200" dirty="0">
              <a:solidFill>
                <a:srgbClr val="075EDF"/>
              </a:solidFill>
            </a:endParaRPr>
          </a:p>
          <a:p>
            <a:pPr marL="914400" lvl="2" indent="0">
              <a:buNone/>
            </a:pPr>
            <a:endParaRPr lang="en-US" altLang="en-US" sz="1600" dirty="0">
              <a:solidFill>
                <a:srgbClr val="075EDF"/>
              </a:solidFill>
            </a:endParaRPr>
          </a:p>
        </p:txBody>
      </p:sp>
      <p:pic>
        <p:nvPicPr>
          <p:cNvPr id="5" name="Picture 4"/>
          <p:cNvPicPr/>
          <p:nvPr/>
        </p:nvPicPr>
        <p:blipFill>
          <a:blip r:embed="rId2"/>
          <a:stretch>
            <a:fillRect/>
          </a:stretch>
        </p:blipFill>
        <p:spPr>
          <a:xfrm>
            <a:off x="76200" y="6339016"/>
            <a:ext cx="427990" cy="489585"/>
          </a:xfrm>
          <a:prstGeom prst="rect">
            <a:avLst/>
          </a:prstGeom>
        </p:spPr>
      </p:pic>
    </p:spTree>
    <p:extLst>
      <p:ext uri="{BB962C8B-B14F-4D97-AF65-F5344CB8AC3E}">
        <p14:creationId xmlns:p14="http://schemas.microsoft.com/office/powerpoint/2010/main" val="2189633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1" y="152401"/>
            <a:ext cx="8762999" cy="914399"/>
          </a:xfrm>
        </p:spPr>
        <p:txBody>
          <a:bodyPr>
            <a:noAutofit/>
          </a:bodyPr>
          <a:lstStyle/>
          <a:p>
            <a:pPr>
              <a:defRPr/>
            </a:pPr>
            <a:r>
              <a:rPr lang="en-US" sz="3600" dirty="0">
                <a:ln>
                  <a:solidFill>
                    <a:sysClr val="windowText" lastClr="000000"/>
                  </a:solidFill>
                </a:ln>
                <a:solidFill>
                  <a:schemeClr val="bg1"/>
                </a:solidFill>
                <a:latin typeface="Tahoma" pitchFamily="34" charset="0"/>
                <a:cs typeface="Tahoma" pitchFamily="34" charset="0"/>
              </a:rPr>
              <a:t>Dry-Chem Products</a:t>
            </a:r>
            <a:endParaRPr lang="en-US" sz="3600" dirty="0">
              <a:ln>
                <a:solidFill>
                  <a:sysClr val="windowText" lastClr="000000"/>
                </a:solidFill>
              </a:ln>
              <a:solidFill>
                <a:schemeClr val="bg1"/>
              </a:solidFill>
            </a:endParaRPr>
          </a:p>
        </p:txBody>
      </p:sp>
      <p:sp>
        <p:nvSpPr>
          <p:cNvPr id="80899" name="Content Placeholder 2"/>
          <p:cNvSpPr>
            <a:spLocks noGrp="1"/>
          </p:cNvSpPr>
          <p:nvPr>
            <p:ph idx="1"/>
          </p:nvPr>
        </p:nvSpPr>
        <p:spPr>
          <a:xfrm>
            <a:off x="457200" y="1600200"/>
            <a:ext cx="8666205" cy="4038600"/>
          </a:xfrm>
        </p:spPr>
        <p:txBody>
          <a:bodyPr>
            <a:noAutofit/>
          </a:bodyPr>
          <a:lstStyle/>
          <a:p>
            <a:pPr marL="0" indent="0">
              <a:buClrTx/>
              <a:buNone/>
            </a:pPr>
            <a:endParaRPr lang="en-US" altLang="en-US" sz="2400" dirty="0"/>
          </a:p>
          <a:p>
            <a:pPr lvl="1">
              <a:buClrTx/>
              <a:buFont typeface="Wingdings" panose="05000000000000000000" pitchFamily="2" charset="2"/>
              <a:buChar char="Ø"/>
            </a:pPr>
            <a:r>
              <a:rPr lang="en-US" altLang="en-US" sz="1800" dirty="0"/>
              <a:t>A highly concentrated product that is designed to slowly release</a:t>
            </a:r>
          </a:p>
          <a:p>
            <a:pPr lvl="2">
              <a:buClrTx/>
              <a:buFont typeface="Wingdings" panose="05000000000000000000" pitchFamily="2" charset="2"/>
              <a:buChar char="Ø"/>
            </a:pPr>
            <a:r>
              <a:rPr lang="en-US" altLang="en-US" sz="1600" dirty="0"/>
              <a:t>While many of the industries granular products are coated our formulated chemistries are absorbed into this product </a:t>
            </a:r>
          </a:p>
          <a:p>
            <a:pPr lvl="2">
              <a:buClrTx/>
              <a:buFont typeface="Wingdings" panose="05000000000000000000" pitchFamily="2" charset="2"/>
              <a:buChar char="Ø"/>
            </a:pPr>
            <a:r>
              <a:rPr lang="en-US" altLang="en-US" sz="1600" dirty="0"/>
              <a:t>The product is manufactured with a porous silica that can be loaded with specialty chemistries and designed to release slowly into the fluid during production</a:t>
            </a:r>
          </a:p>
          <a:p>
            <a:pPr lvl="2">
              <a:buClrTx/>
              <a:buFont typeface="Wingdings" panose="05000000000000000000" pitchFamily="2" charset="2"/>
              <a:buChar char="Ø"/>
            </a:pPr>
            <a:r>
              <a:rPr lang="en-US" altLang="en-US" sz="1600" dirty="0"/>
              <a:t>With minimal surface area the product slowly releases into the fluid</a:t>
            </a:r>
          </a:p>
          <a:p>
            <a:pPr lvl="1">
              <a:buClrTx/>
              <a:buFont typeface="Wingdings" panose="05000000000000000000" pitchFamily="2" charset="2"/>
              <a:buChar char="Ø"/>
            </a:pPr>
            <a:r>
              <a:rPr lang="en-US" altLang="en-US" sz="1800" dirty="0"/>
              <a:t>Designed to be utilized in vertical production wells</a:t>
            </a:r>
          </a:p>
          <a:p>
            <a:pPr lvl="2">
              <a:buClrTx/>
              <a:buFont typeface="Wingdings" panose="05000000000000000000" pitchFamily="2" charset="2"/>
              <a:buChar char="Ø"/>
            </a:pPr>
            <a:r>
              <a:rPr lang="en-US" altLang="en-US" sz="1600" dirty="0"/>
              <a:t>Mixed into a slurry and pumped down the back side</a:t>
            </a:r>
          </a:p>
          <a:p>
            <a:pPr lvl="2">
              <a:buClrTx/>
              <a:buFont typeface="Wingdings" panose="05000000000000000000" pitchFamily="2" charset="2"/>
              <a:buChar char="Ø"/>
            </a:pPr>
            <a:r>
              <a:rPr lang="en-US" altLang="en-US" sz="1600" dirty="0"/>
              <a:t>Treats from the wellbore up ensuring entire fluid column has been conditioned</a:t>
            </a:r>
          </a:p>
          <a:p>
            <a:pPr lvl="2">
              <a:buClrTx/>
              <a:buFont typeface="Wingdings" panose="05000000000000000000" pitchFamily="2" charset="2"/>
              <a:buChar char="Ø"/>
            </a:pPr>
            <a:r>
              <a:rPr lang="en-US" altLang="en-US" sz="1600" dirty="0"/>
              <a:t>Treatments designed for 60-180 day intervals </a:t>
            </a:r>
          </a:p>
          <a:p>
            <a:pPr lvl="1">
              <a:buClrTx/>
              <a:buFont typeface="Wingdings" panose="05000000000000000000" pitchFamily="2" charset="2"/>
              <a:buChar char="Ø"/>
            </a:pPr>
            <a:r>
              <a:rPr lang="en-US" altLang="en-US" sz="1800" dirty="0"/>
              <a:t>Designed to be utilized in the completion process</a:t>
            </a:r>
          </a:p>
          <a:p>
            <a:pPr lvl="2">
              <a:buClrTx/>
              <a:buFont typeface="Wingdings" panose="05000000000000000000" pitchFamily="2" charset="2"/>
              <a:buChar char="Ø"/>
            </a:pPr>
            <a:r>
              <a:rPr lang="en-US" altLang="en-US" sz="1600" dirty="0"/>
              <a:t>Added during the sand stages </a:t>
            </a:r>
          </a:p>
          <a:p>
            <a:pPr lvl="2">
              <a:buClrTx/>
              <a:buFont typeface="Wingdings" panose="05000000000000000000" pitchFamily="2" charset="2"/>
              <a:buChar char="Ø"/>
            </a:pPr>
            <a:r>
              <a:rPr lang="en-US" altLang="en-US" sz="1600" dirty="0"/>
              <a:t>Pushed far into the formation</a:t>
            </a:r>
          </a:p>
          <a:p>
            <a:pPr lvl="2">
              <a:buClrTx/>
              <a:buFont typeface="Wingdings" panose="05000000000000000000" pitchFamily="2" charset="2"/>
              <a:buChar char="Ø"/>
            </a:pPr>
            <a:r>
              <a:rPr lang="en-US" altLang="en-US" sz="1600" dirty="0"/>
              <a:t>Provides longer lasting inhibition </a:t>
            </a:r>
          </a:p>
          <a:p>
            <a:pPr marL="1371600" lvl="3" indent="0">
              <a:buClrTx/>
              <a:buNone/>
            </a:pPr>
            <a:endParaRPr lang="en-US" altLang="en-US" sz="1200" dirty="0">
              <a:solidFill>
                <a:srgbClr val="075EDF"/>
              </a:solidFill>
            </a:endParaRPr>
          </a:p>
          <a:p>
            <a:pPr marL="914400" lvl="2" indent="0">
              <a:buClrTx/>
              <a:buNone/>
            </a:pPr>
            <a:endParaRPr lang="en-US" altLang="en-US" sz="1600" dirty="0">
              <a:solidFill>
                <a:srgbClr val="075EDF"/>
              </a:solidFill>
            </a:endParaRPr>
          </a:p>
        </p:txBody>
      </p:sp>
      <p:pic>
        <p:nvPicPr>
          <p:cNvPr id="5"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4419600"/>
            <a:ext cx="2286000" cy="220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a:blip r:embed="rId3"/>
          <a:stretch>
            <a:fillRect/>
          </a:stretch>
        </p:blipFill>
        <p:spPr>
          <a:xfrm>
            <a:off x="76200" y="6339016"/>
            <a:ext cx="427990" cy="489585"/>
          </a:xfrm>
          <a:prstGeom prst="rect">
            <a:avLst/>
          </a:prstGeom>
        </p:spPr>
      </p:pic>
    </p:spTree>
    <p:extLst>
      <p:ext uri="{BB962C8B-B14F-4D97-AF65-F5344CB8AC3E}">
        <p14:creationId xmlns:p14="http://schemas.microsoft.com/office/powerpoint/2010/main" val="11670380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1" y="152401"/>
            <a:ext cx="8762999" cy="914399"/>
          </a:xfrm>
        </p:spPr>
        <p:txBody>
          <a:bodyPr>
            <a:noAutofit/>
          </a:bodyPr>
          <a:lstStyle/>
          <a:p>
            <a:pPr>
              <a:defRPr/>
            </a:pPr>
            <a:r>
              <a:rPr lang="en-US" sz="3600" dirty="0">
                <a:ln>
                  <a:solidFill>
                    <a:sysClr val="windowText" lastClr="000000"/>
                  </a:solidFill>
                </a:ln>
                <a:solidFill>
                  <a:schemeClr val="bg1"/>
                </a:solidFill>
                <a:latin typeface="Tahoma" pitchFamily="34" charset="0"/>
                <a:cs typeface="Tahoma" pitchFamily="34" charset="0"/>
              </a:rPr>
              <a:t>Multi-Purposed</a:t>
            </a:r>
            <a:endParaRPr lang="en-US" sz="3600" dirty="0">
              <a:ln>
                <a:solidFill>
                  <a:sysClr val="windowText" lastClr="000000"/>
                </a:solidFill>
              </a:ln>
              <a:solidFill>
                <a:schemeClr val="bg1"/>
              </a:solidFill>
            </a:endParaRPr>
          </a:p>
        </p:txBody>
      </p:sp>
      <p:sp>
        <p:nvSpPr>
          <p:cNvPr id="80899" name="Content Placeholder 2"/>
          <p:cNvSpPr>
            <a:spLocks noGrp="1"/>
          </p:cNvSpPr>
          <p:nvPr>
            <p:ph idx="1"/>
          </p:nvPr>
        </p:nvSpPr>
        <p:spPr>
          <a:xfrm>
            <a:off x="762001" y="76200"/>
            <a:ext cx="7772400" cy="5029200"/>
          </a:xfrm>
        </p:spPr>
        <p:txBody>
          <a:bodyPr>
            <a:noAutofit/>
          </a:bodyPr>
          <a:lstStyle/>
          <a:p>
            <a:pPr marL="284163" indent="-284163">
              <a:buClrTx/>
              <a:buFont typeface="Wingdings" panose="05000000000000000000" pitchFamily="2" charset="2"/>
              <a:buChar char="Ø"/>
            </a:pPr>
            <a:r>
              <a:rPr lang="en-US" altLang="en-US" sz="2200" dirty="0"/>
              <a:t>Treatment applications in addition to Completions </a:t>
            </a:r>
          </a:p>
          <a:p>
            <a:pPr marL="684213" lvl="1" indent="-284163">
              <a:buClrTx/>
              <a:buFont typeface="Wingdings" panose="05000000000000000000" pitchFamily="2" charset="2"/>
              <a:buChar char="Ø"/>
            </a:pPr>
            <a:r>
              <a:rPr lang="en-US" altLang="en-US" sz="2000" dirty="0"/>
              <a:t>Production – mixed in a slurry to be pumped down the casing</a:t>
            </a:r>
          </a:p>
          <a:p>
            <a:pPr marL="684213" lvl="1" indent="-284163">
              <a:buClrTx/>
              <a:buFont typeface="Wingdings" panose="05000000000000000000" pitchFamily="2" charset="2"/>
              <a:buChar char="Ø"/>
            </a:pPr>
            <a:r>
              <a:rPr lang="en-US" altLang="en-US" sz="2000" dirty="0"/>
              <a:t>Remediation – pellet form to drop down casing or tubing</a:t>
            </a:r>
          </a:p>
          <a:p>
            <a:pPr marL="684213" lvl="1" indent="-284163">
              <a:buClrTx/>
              <a:buFont typeface="Wingdings" panose="05000000000000000000" pitchFamily="2" charset="2"/>
              <a:buChar char="Ø"/>
            </a:pPr>
            <a:r>
              <a:rPr lang="en-US" altLang="en-US" sz="2000" dirty="0"/>
              <a:t>Pre-</a:t>
            </a:r>
            <a:r>
              <a:rPr lang="en-US" altLang="en-US" sz="2000" dirty="0" err="1"/>
              <a:t>Frac</a:t>
            </a:r>
            <a:r>
              <a:rPr lang="en-US" altLang="en-US" sz="2000" dirty="0"/>
              <a:t> of Horizontal on surrounding vertical wells</a:t>
            </a:r>
          </a:p>
          <a:p>
            <a:pPr marL="1084263" lvl="2" indent="-284163">
              <a:buClrTx/>
              <a:buFont typeface="Wingdings" panose="05000000000000000000" pitchFamily="2" charset="2"/>
              <a:buChar char="Ø"/>
            </a:pPr>
            <a:r>
              <a:rPr lang="en-US" altLang="en-US" sz="1600" dirty="0"/>
              <a:t>Preventing issues with Bacteria, Scale, Corrosion, Paraffin, Emulsion…</a:t>
            </a:r>
          </a:p>
        </p:txBody>
      </p:sp>
      <p:pic>
        <p:nvPicPr>
          <p:cNvPr id="7" name="Picture 6" descr="Callon-Rig.jpg"/>
          <p:cNvPicPr>
            <a:picLocks noChangeAspect="1"/>
          </p:cNvPicPr>
          <p:nvPr/>
        </p:nvPicPr>
        <p:blipFill rotWithShape="1">
          <a:blip r:embed="rId2" cstate="print"/>
          <a:srcRect t="-1" b="31250"/>
          <a:stretch/>
        </p:blipFill>
        <p:spPr>
          <a:xfrm>
            <a:off x="1143000" y="4231096"/>
            <a:ext cx="3756891" cy="2093504"/>
          </a:xfrm>
          <a:prstGeom prst="rect">
            <a:avLst/>
          </a:prstGeom>
        </p:spPr>
      </p:pic>
      <p:pic>
        <p:nvPicPr>
          <p:cNvPr id="5" name="Picture 4"/>
          <p:cNvPicPr>
            <a:picLocks noChangeAspect="1"/>
          </p:cNvPicPr>
          <p:nvPr/>
        </p:nvPicPr>
        <p:blipFill>
          <a:blip r:embed="rId3"/>
          <a:stretch>
            <a:fillRect/>
          </a:stretch>
        </p:blipFill>
        <p:spPr>
          <a:xfrm>
            <a:off x="5638800" y="4197967"/>
            <a:ext cx="2819400" cy="2126633"/>
          </a:xfrm>
          <a:prstGeom prst="rect">
            <a:avLst/>
          </a:prstGeom>
        </p:spPr>
      </p:pic>
      <p:pic>
        <p:nvPicPr>
          <p:cNvPr id="6" name="Picture 5"/>
          <p:cNvPicPr/>
          <p:nvPr/>
        </p:nvPicPr>
        <p:blipFill>
          <a:blip r:embed="rId4"/>
          <a:stretch>
            <a:fillRect/>
          </a:stretch>
        </p:blipFill>
        <p:spPr>
          <a:xfrm>
            <a:off x="76200" y="6339016"/>
            <a:ext cx="427990" cy="489585"/>
          </a:xfrm>
          <a:prstGeom prst="rect">
            <a:avLst/>
          </a:prstGeom>
        </p:spPr>
      </p:pic>
    </p:spTree>
    <p:extLst>
      <p:ext uri="{BB962C8B-B14F-4D97-AF65-F5344CB8AC3E}">
        <p14:creationId xmlns:p14="http://schemas.microsoft.com/office/powerpoint/2010/main" val="1631334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0500" y="304800"/>
            <a:ext cx="8762999" cy="914399"/>
          </a:xfrm>
        </p:spPr>
        <p:txBody>
          <a:bodyPr>
            <a:noAutofit/>
          </a:bodyPr>
          <a:lstStyle/>
          <a:p>
            <a:pPr>
              <a:defRPr/>
            </a:pPr>
            <a:r>
              <a:rPr lang="en-US" sz="3600" dirty="0">
                <a:ln>
                  <a:solidFill>
                    <a:sysClr val="windowText" lastClr="000000"/>
                  </a:solidFill>
                </a:ln>
                <a:solidFill>
                  <a:schemeClr val="bg1"/>
                </a:solidFill>
                <a:latin typeface="Tahoma" pitchFamily="34" charset="0"/>
                <a:cs typeface="Tahoma" pitchFamily="34" charset="0"/>
              </a:rPr>
              <a:t>Dry-Chem Products</a:t>
            </a:r>
            <a:endParaRPr lang="en-US" sz="3600" dirty="0">
              <a:ln>
                <a:solidFill>
                  <a:sysClr val="windowText" lastClr="000000"/>
                </a:solidFill>
              </a:ln>
              <a:solidFill>
                <a:schemeClr val="bg1"/>
              </a:solidFill>
            </a:endParaRPr>
          </a:p>
        </p:txBody>
      </p:sp>
      <p:sp>
        <p:nvSpPr>
          <p:cNvPr id="80899" name="Content Placeholder 2"/>
          <p:cNvSpPr>
            <a:spLocks noGrp="1"/>
          </p:cNvSpPr>
          <p:nvPr>
            <p:ph idx="1"/>
          </p:nvPr>
        </p:nvSpPr>
        <p:spPr>
          <a:xfrm>
            <a:off x="829962" y="304800"/>
            <a:ext cx="8305800" cy="4953000"/>
          </a:xfrm>
        </p:spPr>
        <p:txBody>
          <a:bodyPr>
            <a:noAutofit/>
          </a:bodyPr>
          <a:lstStyle/>
          <a:p>
            <a:pPr marL="0" indent="0">
              <a:buNone/>
            </a:pPr>
            <a:r>
              <a:rPr lang="en-US" altLang="en-US" sz="2400" dirty="0"/>
              <a:t>Innovative treatment methods</a:t>
            </a:r>
          </a:p>
          <a:p>
            <a:pPr>
              <a:buClrTx/>
            </a:pPr>
            <a:r>
              <a:rPr lang="en-US" altLang="en-US" sz="2000" dirty="0"/>
              <a:t>Dry-Chem Product Line</a:t>
            </a:r>
          </a:p>
          <a:p>
            <a:pPr marL="685800" lvl="1">
              <a:buClrTx/>
            </a:pPr>
            <a:r>
              <a:rPr lang="en-US" altLang="en-US" sz="1800" dirty="0"/>
              <a:t>Same chemistries through a different form.</a:t>
            </a:r>
          </a:p>
          <a:p>
            <a:pPr marL="685800" lvl="1">
              <a:buClrTx/>
            </a:pPr>
            <a:r>
              <a:rPr lang="en-US" altLang="en-US" sz="1800" dirty="0"/>
              <a:t>Concentrated product designed for slow release</a:t>
            </a:r>
          </a:p>
          <a:p>
            <a:pPr marL="1085850" lvl="2">
              <a:buClrTx/>
            </a:pPr>
            <a:r>
              <a:rPr lang="en-US" altLang="en-US" sz="1600" dirty="0"/>
              <a:t>Conventional liquids are 20-30% </a:t>
            </a:r>
          </a:p>
          <a:p>
            <a:pPr marL="1085850" lvl="2">
              <a:buClrTx/>
            </a:pPr>
            <a:r>
              <a:rPr lang="en-US" altLang="en-US" sz="1600" dirty="0"/>
              <a:t>Solids are 60-80% product</a:t>
            </a:r>
          </a:p>
          <a:p>
            <a:pPr marL="685800" lvl="1">
              <a:buClrTx/>
            </a:pPr>
            <a:r>
              <a:rPr lang="en-US" altLang="en-US" sz="1800" dirty="0"/>
              <a:t>All products can be formulated into a Dry Product</a:t>
            </a:r>
          </a:p>
          <a:p>
            <a:pPr marL="1085850" lvl="2">
              <a:buClrTx/>
            </a:pPr>
            <a:r>
              <a:rPr lang="en-US" altLang="en-US" sz="1600" dirty="0"/>
              <a:t>Paraffin, Scale, Corrosion, Biocide, H</a:t>
            </a:r>
            <a:r>
              <a:rPr lang="en-US" altLang="en-US" sz="1600" baseline="-25000" dirty="0"/>
              <a:t>2</a:t>
            </a:r>
            <a:r>
              <a:rPr lang="en-US" altLang="en-US" sz="1600" dirty="0"/>
              <a:t>S scavenger…</a:t>
            </a:r>
          </a:p>
          <a:p>
            <a:pPr marL="685800" lvl="1">
              <a:buClrTx/>
            </a:pPr>
            <a:r>
              <a:rPr lang="en-US" altLang="en-US" sz="1800" dirty="0"/>
              <a:t>Any shape and form</a:t>
            </a:r>
          </a:p>
        </p:txBody>
      </p:sp>
      <p:pic>
        <p:nvPicPr>
          <p:cNvPr id="6" name="Picture 5" descr="C:\Users\billy.york\Desktop\DC Pellets.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7112" y="4800600"/>
            <a:ext cx="2085975" cy="1684421"/>
          </a:xfrm>
          <a:prstGeom prst="rect">
            <a:avLst/>
          </a:prstGeom>
          <a:noFill/>
          <a:ln>
            <a:noFill/>
          </a:ln>
        </p:spPr>
      </p:pic>
      <p:pic>
        <p:nvPicPr>
          <p:cNvPr id="7" name="Picture 6" descr="F:\DCIM\144___10\IMG_123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800600"/>
            <a:ext cx="2438400" cy="1684421"/>
          </a:xfrm>
          <a:prstGeom prst="rect">
            <a:avLst/>
          </a:prstGeom>
          <a:noFill/>
          <a:ln>
            <a:noFill/>
          </a:ln>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0833" t="22222"/>
          <a:stretch/>
        </p:blipFill>
        <p:spPr>
          <a:xfrm>
            <a:off x="6096000" y="4800600"/>
            <a:ext cx="2286000" cy="1684421"/>
          </a:xfrm>
          <a:prstGeom prst="rect">
            <a:avLst/>
          </a:prstGeom>
        </p:spPr>
      </p:pic>
      <p:pic>
        <p:nvPicPr>
          <p:cNvPr id="9" name="Picture 8"/>
          <p:cNvPicPr/>
          <p:nvPr/>
        </p:nvPicPr>
        <p:blipFill>
          <a:blip r:embed="rId5"/>
          <a:stretch>
            <a:fillRect/>
          </a:stretch>
        </p:blipFill>
        <p:spPr>
          <a:xfrm>
            <a:off x="76200" y="6339016"/>
            <a:ext cx="427990" cy="489585"/>
          </a:xfrm>
          <a:prstGeom prst="rect">
            <a:avLst/>
          </a:prstGeom>
        </p:spPr>
      </p:pic>
    </p:spTree>
    <p:extLst>
      <p:ext uri="{BB962C8B-B14F-4D97-AF65-F5344CB8AC3E}">
        <p14:creationId xmlns:p14="http://schemas.microsoft.com/office/powerpoint/2010/main" val="1044086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1" y="152401"/>
            <a:ext cx="8762999" cy="914399"/>
          </a:xfrm>
        </p:spPr>
        <p:txBody>
          <a:bodyPr>
            <a:noAutofit/>
          </a:bodyPr>
          <a:lstStyle/>
          <a:p>
            <a:pPr>
              <a:defRPr/>
            </a:pPr>
            <a:r>
              <a:rPr lang="en-US" sz="3600" dirty="0">
                <a:ln>
                  <a:solidFill>
                    <a:sysClr val="windowText" lastClr="000000"/>
                  </a:solidFill>
                </a:ln>
                <a:solidFill>
                  <a:schemeClr val="bg1"/>
                </a:solidFill>
                <a:latin typeface="Tahoma" pitchFamily="34" charset="0"/>
                <a:cs typeface="Tahoma" pitchFamily="34" charset="0"/>
              </a:rPr>
              <a:t>Understanding the Application</a:t>
            </a:r>
            <a:endParaRPr lang="en-US" sz="3600" dirty="0">
              <a:ln>
                <a:solidFill>
                  <a:sysClr val="windowText" lastClr="000000"/>
                </a:solidFill>
              </a:ln>
              <a:solidFill>
                <a:schemeClr val="bg1"/>
              </a:solidFill>
            </a:endParaRPr>
          </a:p>
        </p:txBody>
      </p:sp>
      <p:sp>
        <p:nvSpPr>
          <p:cNvPr id="80899" name="Content Placeholder 2"/>
          <p:cNvSpPr>
            <a:spLocks noGrp="1"/>
          </p:cNvSpPr>
          <p:nvPr>
            <p:ph idx="1"/>
          </p:nvPr>
        </p:nvSpPr>
        <p:spPr>
          <a:xfrm>
            <a:off x="762000" y="1606855"/>
            <a:ext cx="8305800" cy="1447800"/>
          </a:xfrm>
        </p:spPr>
        <p:txBody>
          <a:bodyPr>
            <a:noAutofit/>
          </a:bodyPr>
          <a:lstStyle/>
          <a:p>
            <a:pPr marL="0" indent="0">
              <a:buNone/>
            </a:pPr>
            <a:r>
              <a:rPr lang="en-US" altLang="en-US" sz="2400" dirty="0"/>
              <a:t>Understanding well characteristics is a key component in developing comprehensive knowledge of well problems, that then lead to developing effective resolutions.</a:t>
            </a:r>
            <a:endParaRPr lang="en-US" altLang="en-US" sz="2000" dirty="0"/>
          </a:p>
          <a:p>
            <a:pPr marL="0" indent="0">
              <a:buNone/>
            </a:pPr>
            <a:endParaRPr lang="en-US" altLang="en-US" sz="1800" dirty="0">
              <a:solidFill>
                <a:srgbClr val="075EDF"/>
              </a:solidFill>
            </a:endParaRPr>
          </a:p>
          <a:p>
            <a:pPr marL="0" indent="0">
              <a:buNone/>
            </a:pPr>
            <a:endParaRPr lang="en-US" altLang="en-US" sz="1800" dirty="0">
              <a:solidFill>
                <a:srgbClr val="075EDF"/>
              </a:solidFill>
            </a:endParaRPr>
          </a:p>
        </p:txBody>
      </p:sp>
      <p:sp>
        <p:nvSpPr>
          <p:cNvPr id="2" name="Rectangle 1"/>
          <p:cNvSpPr/>
          <p:nvPr/>
        </p:nvSpPr>
        <p:spPr>
          <a:xfrm>
            <a:off x="1143000" y="3200400"/>
            <a:ext cx="6934200" cy="1477328"/>
          </a:xfrm>
          <a:prstGeom prst="rect">
            <a:avLst/>
          </a:prstGeom>
        </p:spPr>
        <p:txBody>
          <a:bodyPr wrap="square" numCol="2">
            <a:spAutoFit/>
          </a:bodyPr>
          <a:lstStyle/>
          <a:p>
            <a:pPr marL="285750" indent="-285750" algn="l">
              <a:buFont typeface="Arial" panose="020B0604020202020204" pitchFamily="34" charset="0"/>
              <a:buChar char="•"/>
            </a:pPr>
            <a:r>
              <a:rPr lang="en-US" altLang="en-US" sz="1800" dirty="0"/>
              <a:t>Fluid analysis</a:t>
            </a:r>
          </a:p>
          <a:p>
            <a:pPr marL="285750" indent="-285750" algn="l">
              <a:buFont typeface="Arial" panose="020B0604020202020204" pitchFamily="34" charset="0"/>
              <a:buChar char="•"/>
            </a:pPr>
            <a:r>
              <a:rPr lang="en-US" altLang="en-US" sz="1800" dirty="0"/>
              <a:t>Lift system</a:t>
            </a:r>
          </a:p>
          <a:p>
            <a:pPr marL="285750" indent="-285750" algn="l">
              <a:buFont typeface="Arial" panose="020B0604020202020204" pitchFamily="34" charset="0"/>
              <a:buChar char="•"/>
            </a:pPr>
            <a:r>
              <a:rPr lang="en-US" altLang="en-US" sz="1800" dirty="0"/>
              <a:t>Pump placement</a:t>
            </a:r>
          </a:p>
          <a:p>
            <a:pPr marL="285750" indent="-285750" algn="l">
              <a:buFont typeface="Arial" panose="020B0604020202020204" pitchFamily="34" charset="0"/>
              <a:buChar char="•"/>
            </a:pPr>
            <a:r>
              <a:rPr lang="en-US" altLang="en-US" sz="1800" dirty="0"/>
              <a:t>Feet of pay zone</a:t>
            </a:r>
          </a:p>
          <a:p>
            <a:pPr marL="285750" indent="-285750" algn="l">
              <a:buFont typeface="Arial" panose="020B0604020202020204" pitchFamily="34" charset="0"/>
              <a:buChar char="•"/>
            </a:pPr>
            <a:r>
              <a:rPr lang="en-US" altLang="en-US" sz="1800" dirty="0"/>
              <a:t>Production numbers</a:t>
            </a:r>
          </a:p>
          <a:p>
            <a:pPr marL="285750" indent="-285750" algn="l">
              <a:buFont typeface="Arial" panose="020B0604020202020204" pitchFamily="34" charset="0"/>
              <a:buChar char="•"/>
            </a:pPr>
            <a:r>
              <a:rPr lang="en-US" altLang="en-US" sz="1800" dirty="0"/>
              <a:t>Fluid level</a:t>
            </a:r>
          </a:p>
          <a:p>
            <a:pPr marL="285750" indent="-285750" algn="l">
              <a:buFont typeface="Arial" panose="020B0604020202020204" pitchFamily="34" charset="0"/>
              <a:buChar char="•"/>
            </a:pPr>
            <a:r>
              <a:rPr lang="en-US" altLang="en-US" sz="1800" dirty="0"/>
              <a:t>History</a:t>
            </a:r>
          </a:p>
          <a:p>
            <a:pPr marL="685800" lvl="1" indent="-285750" algn="l">
              <a:buFont typeface="Arial" panose="020B0604020202020204" pitchFamily="34" charset="0"/>
              <a:buChar char="•"/>
            </a:pPr>
            <a:r>
              <a:rPr lang="en-US" altLang="en-US" sz="1400" dirty="0"/>
              <a:t>What are the past failures?</a:t>
            </a:r>
          </a:p>
          <a:p>
            <a:pPr marL="685800" lvl="1" indent="-285750" algn="l">
              <a:buFont typeface="Arial" panose="020B0604020202020204" pitchFamily="34" charset="0"/>
              <a:buChar char="•"/>
            </a:pPr>
            <a:r>
              <a:rPr lang="en-US" altLang="en-US" sz="1400" dirty="0"/>
              <a:t>Where is the problem?</a:t>
            </a:r>
          </a:p>
          <a:p>
            <a:pPr marL="285750" indent="-285750" algn="l">
              <a:buFont typeface="Arial" panose="020B0604020202020204" pitchFamily="34" charset="0"/>
              <a:buChar char="•"/>
            </a:pPr>
            <a:r>
              <a:rPr lang="en-US" altLang="en-US" sz="1800" dirty="0"/>
              <a:t>Pressures </a:t>
            </a:r>
          </a:p>
        </p:txBody>
      </p:sp>
      <p:sp>
        <p:nvSpPr>
          <p:cNvPr id="6" name="Content Placeholder 2"/>
          <p:cNvSpPr txBox="1">
            <a:spLocks/>
          </p:cNvSpPr>
          <p:nvPr/>
        </p:nvSpPr>
        <p:spPr bwMode="auto">
          <a:xfrm>
            <a:off x="457200" y="510540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altLang="en-US" sz="2400" dirty="0"/>
              <a:t>Realize the advantages and disadvantages of each treatment method.</a:t>
            </a:r>
            <a:endParaRPr lang="en-US" altLang="en-US" sz="2000" dirty="0"/>
          </a:p>
        </p:txBody>
      </p:sp>
      <p:pic>
        <p:nvPicPr>
          <p:cNvPr id="7" name="Picture 6"/>
          <p:cNvPicPr/>
          <p:nvPr/>
        </p:nvPicPr>
        <p:blipFill>
          <a:blip r:embed="rId2"/>
          <a:stretch>
            <a:fillRect/>
          </a:stretch>
        </p:blipFill>
        <p:spPr>
          <a:xfrm>
            <a:off x="76200" y="6339016"/>
            <a:ext cx="427990" cy="489585"/>
          </a:xfrm>
          <a:prstGeom prst="rect">
            <a:avLst/>
          </a:prstGeom>
        </p:spPr>
      </p:pic>
    </p:spTree>
    <p:extLst>
      <p:ext uri="{BB962C8B-B14F-4D97-AF65-F5344CB8AC3E}">
        <p14:creationId xmlns:p14="http://schemas.microsoft.com/office/powerpoint/2010/main" val="3417273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1" y="152401"/>
            <a:ext cx="8762999" cy="914399"/>
          </a:xfrm>
        </p:spPr>
        <p:txBody>
          <a:bodyPr>
            <a:noAutofit/>
          </a:bodyPr>
          <a:lstStyle/>
          <a:p>
            <a:pPr>
              <a:defRPr/>
            </a:pPr>
            <a:r>
              <a:rPr lang="en-US" sz="3600" dirty="0">
                <a:ln>
                  <a:solidFill>
                    <a:sysClr val="windowText" lastClr="000000"/>
                  </a:solidFill>
                </a:ln>
                <a:solidFill>
                  <a:schemeClr val="bg1"/>
                </a:solidFill>
                <a:latin typeface="Tahoma" pitchFamily="34" charset="0"/>
                <a:cs typeface="Tahoma" pitchFamily="34" charset="0"/>
              </a:rPr>
              <a:t>Conventional Vs. Dry-Chem</a:t>
            </a:r>
            <a:endParaRPr lang="en-US" sz="3600" dirty="0">
              <a:ln>
                <a:solidFill>
                  <a:sysClr val="windowText" lastClr="000000"/>
                </a:solidFill>
              </a:ln>
              <a:solidFill>
                <a:schemeClr val="bg1"/>
              </a:solidFill>
            </a:endParaRPr>
          </a:p>
        </p:txBody>
      </p:sp>
      <p:sp>
        <p:nvSpPr>
          <p:cNvPr id="80899" name="Content Placeholder 2"/>
          <p:cNvSpPr>
            <a:spLocks noGrp="1"/>
          </p:cNvSpPr>
          <p:nvPr>
            <p:ph idx="1"/>
          </p:nvPr>
        </p:nvSpPr>
        <p:spPr>
          <a:xfrm>
            <a:off x="457200" y="1600200"/>
            <a:ext cx="8305800" cy="533400"/>
          </a:xfrm>
        </p:spPr>
        <p:txBody>
          <a:bodyPr>
            <a:noAutofit/>
          </a:bodyPr>
          <a:lstStyle/>
          <a:p>
            <a:pPr marL="0" indent="0" algn="ctr">
              <a:buNone/>
            </a:pPr>
            <a:r>
              <a:rPr lang="en-US" altLang="en-US" sz="2400" dirty="0"/>
              <a:t>Conventional Treatment Methods</a:t>
            </a:r>
          </a:p>
        </p:txBody>
      </p:sp>
      <p:graphicFrame>
        <p:nvGraphicFramePr>
          <p:cNvPr id="2" name="Diagram 1"/>
          <p:cNvGraphicFramePr/>
          <p:nvPr/>
        </p:nvGraphicFramePr>
        <p:xfrm>
          <a:off x="381000" y="2209800"/>
          <a:ext cx="80772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p:nvPr/>
        </p:nvPicPr>
        <p:blipFill>
          <a:blip r:embed="rId7"/>
          <a:stretch>
            <a:fillRect/>
          </a:stretch>
        </p:blipFill>
        <p:spPr>
          <a:xfrm>
            <a:off x="76200" y="6339016"/>
            <a:ext cx="427990" cy="489585"/>
          </a:xfrm>
          <a:prstGeom prst="rect">
            <a:avLst/>
          </a:prstGeom>
        </p:spPr>
      </p:pic>
    </p:spTree>
    <p:extLst>
      <p:ext uri="{BB962C8B-B14F-4D97-AF65-F5344CB8AC3E}">
        <p14:creationId xmlns:p14="http://schemas.microsoft.com/office/powerpoint/2010/main" val="3064698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1" y="152401"/>
            <a:ext cx="8762999" cy="914399"/>
          </a:xfrm>
        </p:spPr>
        <p:txBody>
          <a:bodyPr>
            <a:noAutofit/>
          </a:bodyPr>
          <a:lstStyle/>
          <a:p>
            <a:pPr>
              <a:defRPr/>
            </a:pPr>
            <a:r>
              <a:rPr lang="en-US" sz="3600" dirty="0">
                <a:ln>
                  <a:solidFill>
                    <a:sysClr val="windowText" lastClr="000000"/>
                  </a:solidFill>
                </a:ln>
                <a:solidFill>
                  <a:schemeClr val="bg1"/>
                </a:solidFill>
                <a:latin typeface="Tahoma" pitchFamily="34" charset="0"/>
                <a:cs typeface="Tahoma" pitchFamily="34" charset="0"/>
              </a:rPr>
              <a:t>Conventional Vs. Dry-Chem</a:t>
            </a:r>
            <a:endParaRPr lang="en-US" sz="3600" dirty="0">
              <a:ln>
                <a:solidFill>
                  <a:sysClr val="windowText" lastClr="000000"/>
                </a:solidFill>
              </a:ln>
              <a:solidFill>
                <a:schemeClr val="bg1"/>
              </a:solidFill>
            </a:endParaRPr>
          </a:p>
        </p:txBody>
      </p:sp>
      <p:sp>
        <p:nvSpPr>
          <p:cNvPr id="80899" name="Content Placeholder 2"/>
          <p:cNvSpPr>
            <a:spLocks noGrp="1"/>
          </p:cNvSpPr>
          <p:nvPr>
            <p:ph idx="1"/>
          </p:nvPr>
        </p:nvSpPr>
        <p:spPr>
          <a:xfrm>
            <a:off x="712573" y="1676400"/>
            <a:ext cx="8305800" cy="4648200"/>
          </a:xfrm>
        </p:spPr>
        <p:txBody>
          <a:bodyPr>
            <a:noAutofit/>
          </a:bodyPr>
          <a:lstStyle/>
          <a:p>
            <a:pPr>
              <a:buClrTx/>
              <a:buFont typeface="Arial" panose="020B0604020202020204" pitchFamily="34" charset="0"/>
              <a:buChar char="•"/>
            </a:pPr>
            <a:r>
              <a:rPr lang="en-US" altLang="en-US" sz="2400" dirty="0"/>
              <a:t>There are many advantages to the utilization of Dry-Chemistry in production wells</a:t>
            </a:r>
          </a:p>
          <a:p>
            <a:pPr lvl="1">
              <a:buClrTx/>
              <a:buFont typeface="Arial" panose="020B0604020202020204" pitchFamily="34" charset="0"/>
              <a:buChar char="•"/>
            </a:pPr>
            <a:r>
              <a:rPr lang="en-US" altLang="en-US" sz="2000" dirty="0"/>
              <a:t>Cost effective</a:t>
            </a:r>
          </a:p>
          <a:p>
            <a:pPr lvl="2">
              <a:buClrTx/>
              <a:buFont typeface="Arial" panose="020B0604020202020204" pitchFamily="34" charset="0"/>
              <a:buChar char="•"/>
            </a:pPr>
            <a:r>
              <a:rPr lang="en-US" altLang="en-US" sz="1600" dirty="0"/>
              <a:t>Provides the benefits of continuous treatment with the cost comparable to Truck Treating</a:t>
            </a:r>
          </a:p>
          <a:p>
            <a:pPr lvl="1">
              <a:buClrTx/>
              <a:buFont typeface="Arial" panose="020B0604020202020204" pitchFamily="34" charset="0"/>
              <a:buChar char="•"/>
            </a:pPr>
            <a:r>
              <a:rPr lang="en-US" altLang="en-US" sz="2000" dirty="0"/>
              <a:t>Minimum number of treatments</a:t>
            </a:r>
          </a:p>
          <a:p>
            <a:pPr lvl="2">
              <a:buClrTx/>
              <a:buFont typeface="Arial" panose="020B0604020202020204" pitchFamily="34" charset="0"/>
              <a:buChar char="•"/>
            </a:pPr>
            <a:r>
              <a:rPr lang="en-US" altLang="en-US" sz="1600" dirty="0"/>
              <a:t>30 days up to 365 days</a:t>
            </a:r>
          </a:p>
          <a:p>
            <a:pPr lvl="2">
              <a:buClrTx/>
              <a:buFont typeface="Arial" panose="020B0604020202020204" pitchFamily="34" charset="0"/>
              <a:buChar char="•"/>
            </a:pPr>
            <a:r>
              <a:rPr lang="en-US" altLang="en-US" sz="1600" dirty="0"/>
              <a:t>Minimize lost production - </a:t>
            </a:r>
            <a:r>
              <a:rPr lang="en-US" altLang="en-US" sz="1600" u="sng" dirty="0"/>
              <a:t>Many old wells lose their production after Truck Treatments</a:t>
            </a:r>
            <a:endParaRPr lang="en-US" altLang="en-US" sz="1400" u="sng" dirty="0"/>
          </a:p>
          <a:p>
            <a:pPr lvl="1">
              <a:buClrTx/>
              <a:buFont typeface="Arial" panose="020B0604020202020204" pitchFamily="34" charset="0"/>
              <a:buChar char="•"/>
            </a:pPr>
            <a:r>
              <a:rPr lang="en-US" altLang="en-US" sz="2000" dirty="0"/>
              <a:t>Environmental Footprint</a:t>
            </a:r>
            <a:endParaRPr lang="en-US" altLang="en-US" sz="1600" dirty="0"/>
          </a:p>
          <a:p>
            <a:pPr lvl="2">
              <a:buClrTx/>
              <a:buFont typeface="Arial" panose="020B0604020202020204" pitchFamily="34" charset="0"/>
              <a:buChar char="•"/>
            </a:pPr>
            <a:r>
              <a:rPr lang="en-US" altLang="en-US" sz="1600" dirty="0"/>
              <a:t>Reduction on trips to the well</a:t>
            </a:r>
          </a:p>
          <a:p>
            <a:pPr lvl="2">
              <a:buClrTx/>
              <a:buFont typeface="Arial" panose="020B0604020202020204" pitchFamily="34" charset="0"/>
              <a:buChar char="•"/>
            </a:pPr>
            <a:r>
              <a:rPr lang="en-US" altLang="en-US" sz="1600" dirty="0"/>
              <a:t>Reduction in man hours on leases</a:t>
            </a:r>
          </a:p>
          <a:p>
            <a:pPr lvl="2">
              <a:buFont typeface="Wingdings" panose="05000000000000000000" pitchFamily="2" charset="2"/>
              <a:buChar char="Ø"/>
            </a:pPr>
            <a:endParaRPr lang="en-US" altLang="en-US" sz="1600" dirty="0">
              <a:solidFill>
                <a:srgbClr val="075EDF"/>
              </a:solidFill>
            </a:endParaRPr>
          </a:p>
          <a:p>
            <a:pPr lvl="2">
              <a:buFont typeface="Wingdings" panose="05000000000000000000" pitchFamily="2" charset="2"/>
              <a:buChar char="Ø"/>
            </a:pPr>
            <a:endParaRPr lang="en-US" altLang="en-US" sz="1800" dirty="0">
              <a:solidFill>
                <a:srgbClr val="075EDF"/>
              </a:solidFill>
            </a:endParaRPr>
          </a:p>
          <a:p>
            <a:pPr lvl="1">
              <a:buFont typeface="Wingdings" panose="05000000000000000000" pitchFamily="2" charset="2"/>
              <a:buChar char="Ø"/>
            </a:pPr>
            <a:endParaRPr lang="en-US" altLang="en-US" sz="2000" dirty="0">
              <a:solidFill>
                <a:srgbClr val="075EDF"/>
              </a:solidFill>
            </a:endParaRPr>
          </a:p>
        </p:txBody>
      </p:sp>
      <p:pic>
        <p:nvPicPr>
          <p:cNvPr id="5" name="Picture 4"/>
          <p:cNvPicPr/>
          <p:nvPr/>
        </p:nvPicPr>
        <p:blipFill>
          <a:blip r:embed="rId2"/>
          <a:stretch>
            <a:fillRect/>
          </a:stretch>
        </p:blipFill>
        <p:spPr>
          <a:xfrm>
            <a:off x="76200" y="6339016"/>
            <a:ext cx="427990" cy="489585"/>
          </a:xfrm>
          <a:prstGeom prst="rect">
            <a:avLst/>
          </a:prstGeom>
        </p:spPr>
      </p:pic>
    </p:spTree>
    <p:extLst>
      <p:ext uri="{BB962C8B-B14F-4D97-AF65-F5344CB8AC3E}">
        <p14:creationId xmlns:p14="http://schemas.microsoft.com/office/powerpoint/2010/main" val="3851466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1" y="152401"/>
            <a:ext cx="8762999" cy="914399"/>
          </a:xfrm>
        </p:spPr>
        <p:txBody>
          <a:bodyPr>
            <a:noAutofit/>
          </a:bodyPr>
          <a:lstStyle/>
          <a:p>
            <a:pPr>
              <a:defRPr/>
            </a:pPr>
            <a:r>
              <a:rPr lang="en-US" sz="3600" dirty="0">
                <a:ln>
                  <a:solidFill>
                    <a:sysClr val="windowText" lastClr="000000"/>
                  </a:solidFill>
                </a:ln>
                <a:solidFill>
                  <a:schemeClr val="bg1"/>
                </a:solidFill>
                <a:latin typeface="Tahoma" pitchFamily="34" charset="0"/>
                <a:cs typeface="Tahoma" pitchFamily="34" charset="0"/>
              </a:rPr>
              <a:t>Conventional Vs. Dry-Chem</a:t>
            </a:r>
            <a:endParaRPr lang="en-US" sz="3600" dirty="0">
              <a:ln>
                <a:solidFill>
                  <a:sysClr val="windowText" lastClr="000000"/>
                </a:solidFill>
              </a:ln>
              <a:solidFill>
                <a:schemeClr val="bg1"/>
              </a:solidFill>
            </a:endParaRPr>
          </a:p>
        </p:txBody>
      </p:sp>
      <p:sp>
        <p:nvSpPr>
          <p:cNvPr id="91" name="Text Box 2"/>
          <p:cNvSpPr txBox="1">
            <a:spLocks noChangeArrowheads="1"/>
          </p:cNvSpPr>
          <p:nvPr/>
        </p:nvSpPr>
        <p:spPr bwMode="auto">
          <a:xfrm>
            <a:off x="609600" y="4191000"/>
            <a:ext cx="2373630" cy="1406525"/>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Product slowly dissolves giving you a prolonged continuous treatment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2" name="Text Box 2"/>
          <p:cNvSpPr txBox="1">
            <a:spLocks noChangeArrowheads="1"/>
          </p:cNvSpPr>
          <p:nvPr/>
        </p:nvSpPr>
        <p:spPr bwMode="auto">
          <a:xfrm>
            <a:off x="685800" y="2377440"/>
            <a:ext cx="2354580" cy="502920"/>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Liquid Treatment Path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0916" name="Picture 80915"/>
          <p:cNvPicPr>
            <a:picLocks noChangeAspect="1"/>
          </p:cNvPicPr>
          <p:nvPr/>
        </p:nvPicPr>
        <p:blipFill>
          <a:blip r:embed="rId2"/>
          <a:stretch>
            <a:fillRect/>
          </a:stretch>
        </p:blipFill>
        <p:spPr>
          <a:xfrm>
            <a:off x="3429000" y="1905000"/>
            <a:ext cx="2188654" cy="4218798"/>
          </a:xfrm>
          <a:prstGeom prst="rect">
            <a:avLst/>
          </a:prstGeom>
        </p:spPr>
      </p:pic>
      <p:cxnSp>
        <p:nvCxnSpPr>
          <p:cNvPr id="96" name="Curved Connector 95"/>
          <p:cNvCxnSpPr/>
          <p:nvPr/>
        </p:nvCxnSpPr>
        <p:spPr>
          <a:xfrm flipH="1">
            <a:off x="4428490" y="2743517"/>
            <a:ext cx="287020" cy="1370965"/>
          </a:xfrm>
          <a:prstGeom prst="curvedConnector3">
            <a:avLst>
              <a:gd name="adj1" fmla="val -20381"/>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97" name="Straight Arrow Connector 96"/>
          <p:cNvCxnSpPr/>
          <p:nvPr/>
        </p:nvCxnSpPr>
        <p:spPr>
          <a:xfrm flipV="1">
            <a:off x="4428490" y="3806507"/>
            <a:ext cx="0" cy="30797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pic>
        <p:nvPicPr>
          <p:cNvPr id="80917" name="Picture 80916"/>
          <p:cNvPicPr>
            <a:picLocks noChangeAspect="1"/>
          </p:cNvPicPr>
          <p:nvPr/>
        </p:nvPicPr>
        <p:blipFill>
          <a:blip r:embed="rId3"/>
          <a:stretch>
            <a:fillRect/>
          </a:stretch>
        </p:blipFill>
        <p:spPr>
          <a:xfrm>
            <a:off x="2868262" y="2684766"/>
            <a:ext cx="1847248" cy="755970"/>
          </a:xfrm>
          <a:prstGeom prst="rect">
            <a:avLst/>
          </a:prstGeom>
        </p:spPr>
      </p:pic>
      <p:cxnSp>
        <p:nvCxnSpPr>
          <p:cNvPr id="99" name="Straight Arrow Connector 98"/>
          <p:cNvCxnSpPr/>
          <p:nvPr/>
        </p:nvCxnSpPr>
        <p:spPr>
          <a:xfrm>
            <a:off x="2901603" y="5058702"/>
            <a:ext cx="1200785" cy="50990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01" name="Straight Arrow Connector 100"/>
          <p:cNvCxnSpPr/>
          <p:nvPr/>
        </p:nvCxnSpPr>
        <p:spPr>
          <a:xfrm flipH="1">
            <a:off x="4767183" y="2128041"/>
            <a:ext cx="1345341" cy="500859"/>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3" name="Text Box 2"/>
          <p:cNvSpPr txBox="1">
            <a:spLocks noChangeArrowheads="1"/>
          </p:cNvSpPr>
          <p:nvPr/>
        </p:nvSpPr>
        <p:spPr bwMode="auto">
          <a:xfrm>
            <a:off x="5439853" y="1902062"/>
            <a:ext cx="2354580" cy="502920"/>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Annulus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4" name="Text Box 2"/>
          <p:cNvSpPr txBox="1">
            <a:spLocks noChangeArrowheads="1"/>
          </p:cNvSpPr>
          <p:nvPr/>
        </p:nvSpPr>
        <p:spPr bwMode="auto">
          <a:xfrm>
            <a:off x="5896058" y="3240244"/>
            <a:ext cx="2354580" cy="803910"/>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Liquid treatment stops here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Arrow Connector 104"/>
          <p:cNvCxnSpPr/>
          <p:nvPr/>
        </p:nvCxnSpPr>
        <p:spPr>
          <a:xfrm flipH="1">
            <a:off x="4729847" y="3428999"/>
            <a:ext cx="1189990" cy="105219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6" name="Text Box 2"/>
          <p:cNvSpPr txBox="1">
            <a:spLocks noChangeArrowheads="1"/>
          </p:cNvSpPr>
          <p:nvPr/>
        </p:nvSpPr>
        <p:spPr bwMode="auto">
          <a:xfrm>
            <a:off x="5309504" y="4114482"/>
            <a:ext cx="2354580" cy="502920"/>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Casing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Perfs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7" name="Straight Arrow Connector 106"/>
          <p:cNvCxnSpPr/>
          <p:nvPr/>
        </p:nvCxnSpPr>
        <p:spPr>
          <a:xfrm flipH="1">
            <a:off x="4971528" y="4339887"/>
            <a:ext cx="807720" cy="73342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8" name="Text Box 2"/>
          <p:cNvSpPr txBox="1">
            <a:spLocks noChangeArrowheads="1"/>
          </p:cNvSpPr>
          <p:nvPr/>
        </p:nvSpPr>
        <p:spPr bwMode="auto">
          <a:xfrm>
            <a:off x="5723034" y="4895289"/>
            <a:ext cx="2354580" cy="803910"/>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Dry Chemistry treats from the bottom up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9" name="Straight Arrow Connector 108"/>
          <p:cNvCxnSpPr/>
          <p:nvPr/>
        </p:nvCxnSpPr>
        <p:spPr>
          <a:xfrm flipH="1">
            <a:off x="4711670" y="5161036"/>
            <a:ext cx="1127125" cy="65913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0" name="Up Arrow 109"/>
          <p:cNvSpPr/>
          <p:nvPr/>
        </p:nvSpPr>
        <p:spPr>
          <a:xfrm>
            <a:off x="4592052" y="5329529"/>
            <a:ext cx="137795" cy="478155"/>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1" name="Up Arrow 110"/>
          <p:cNvSpPr/>
          <p:nvPr/>
        </p:nvSpPr>
        <p:spPr>
          <a:xfrm>
            <a:off x="4358005" y="5329528"/>
            <a:ext cx="137795" cy="478155"/>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2" name="Up Arrow 111"/>
          <p:cNvSpPr/>
          <p:nvPr/>
        </p:nvSpPr>
        <p:spPr>
          <a:xfrm>
            <a:off x="4131581" y="5329527"/>
            <a:ext cx="137795" cy="478155"/>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3" name="Oval 112"/>
          <p:cNvSpPr/>
          <p:nvPr/>
        </p:nvSpPr>
        <p:spPr>
          <a:xfrm>
            <a:off x="4088316" y="5816693"/>
            <a:ext cx="84455" cy="7366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4" name="Oval 113"/>
          <p:cNvSpPr/>
          <p:nvPr/>
        </p:nvSpPr>
        <p:spPr>
          <a:xfrm>
            <a:off x="4142341" y="5813914"/>
            <a:ext cx="84455" cy="7366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5" name="Oval 114"/>
          <p:cNvSpPr/>
          <p:nvPr/>
        </p:nvSpPr>
        <p:spPr>
          <a:xfrm>
            <a:off x="4649054" y="5825026"/>
            <a:ext cx="84455" cy="7366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6" name="Oval 115"/>
          <p:cNvSpPr/>
          <p:nvPr/>
        </p:nvSpPr>
        <p:spPr>
          <a:xfrm>
            <a:off x="4766627" y="5802922"/>
            <a:ext cx="84455" cy="7366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7" name="Oval 116"/>
          <p:cNvSpPr/>
          <p:nvPr/>
        </p:nvSpPr>
        <p:spPr>
          <a:xfrm>
            <a:off x="4046089" y="5789452"/>
            <a:ext cx="84455" cy="7366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8" name="Oval 117"/>
          <p:cNvSpPr/>
          <p:nvPr/>
        </p:nvSpPr>
        <p:spPr>
          <a:xfrm>
            <a:off x="4013594" y="5807682"/>
            <a:ext cx="84455" cy="7366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9" name="Oval 118"/>
          <p:cNvSpPr/>
          <p:nvPr/>
        </p:nvSpPr>
        <p:spPr>
          <a:xfrm>
            <a:off x="4724400" y="5791200"/>
            <a:ext cx="84455" cy="7366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0" name="Oval 119"/>
          <p:cNvSpPr/>
          <p:nvPr/>
        </p:nvSpPr>
        <p:spPr>
          <a:xfrm>
            <a:off x="4519163" y="5793775"/>
            <a:ext cx="84455" cy="7366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1" name="Oval 120"/>
          <p:cNvSpPr/>
          <p:nvPr/>
        </p:nvSpPr>
        <p:spPr>
          <a:xfrm>
            <a:off x="4473961" y="5802922"/>
            <a:ext cx="84455" cy="7366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2" name="Oval 121"/>
          <p:cNvSpPr/>
          <p:nvPr/>
        </p:nvSpPr>
        <p:spPr>
          <a:xfrm>
            <a:off x="4603618" y="5824108"/>
            <a:ext cx="84455" cy="7366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3" name="Oval 122"/>
          <p:cNvSpPr/>
          <p:nvPr/>
        </p:nvSpPr>
        <p:spPr>
          <a:xfrm>
            <a:off x="4423132" y="5833289"/>
            <a:ext cx="84455" cy="7366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4" name="Oval 123"/>
          <p:cNvSpPr/>
          <p:nvPr/>
        </p:nvSpPr>
        <p:spPr>
          <a:xfrm>
            <a:off x="4335083" y="5820166"/>
            <a:ext cx="84455" cy="7366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5" name="Oval 124"/>
          <p:cNvSpPr/>
          <p:nvPr/>
        </p:nvSpPr>
        <p:spPr>
          <a:xfrm>
            <a:off x="4289554" y="5796495"/>
            <a:ext cx="84455" cy="7366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6" name="Oval 125"/>
          <p:cNvSpPr/>
          <p:nvPr/>
        </p:nvSpPr>
        <p:spPr>
          <a:xfrm>
            <a:off x="4220168" y="5815054"/>
            <a:ext cx="84455" cy="7366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7" name="Oval 126"/>
          <p:cNvSpPr/>
          <p:nvPr/>
        </p:nvSpPr>
        <p:spPr>
          <a:xfrm>
            <a:off x="4616290" y="5793775"/>
            <a:ext cx="84455" cy="7366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8" name="Oval 127"/>
          <p:cNvSpPr/>
          <p:nvPr/>
        </p:nvSpPr>
        <p:spPr>
          <a:xfrm>
            <a:off x="4441912" y="5793740"/>
            <a:ext cx="84455" cy="7366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9" name="Oval 128"/>
          <p:cNvSpPr/>
          <p:nvPr/>
        </p:nvSpPr>
        <p:spPr>
          <a:xfrm>
            <a:off x="4263576" y="5759665"/>
            <a:ext cx="84455" cy="7366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0" name="Oval 129"/>
          <p:cNvSpPr/>
          <p:nvPr/>
        </p:nvSpPr>
        <p:spPr>
          <a:xfrm>
            <a:off x="4504513" y="5823190"/>
            <a:ext cx="84455" cy="7366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1" name="Oval 130"/>
          <p:cNvSpPr/>
          <p:nvPr/>
        </p:nvSpPr>
        <p:spPr>
          <a:xfrm>
            <a:off x="3995260" y="5766092"/>
            <a:ext cx="84455" cy="7366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2" name="Oval 131"/>
          <p:cNvSpPr/>
          <p:nvPr/>
        </p:nvSpPr>
        <p:spPr>
          <a:xfrm>
            <a:off x="4709840" y="5830605"/>
            <a:ext cx="84455" cy="7366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3" name="Oval 132"/>
          <p:cNvSpPr/>
          <p:nvPr/>
        </p:nvSpPr>
        <p:spPr>
          <a:xfrm>
            <a:off x="4782970" y="5783336"/>
            <a:ext cx="84455" cy="7366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34" name="Picture 133"/>
          <p:cNvPicPr/>
          <p:nvPr/>
        </p:nvPicPr>
        <p:blipFill>
          <a:blip r:embed="rId4"/>
          <a:stretch>
            <a:fillRect/>
          </a:stretch>
        </p:blipFill>
        <p:spPr>
          <a:xfrm>
            <a:off x="76200" y="6339016"/>
            <a:ext cx="427990" cy="489585"/>
          </a:xfrm>
          <a:prstGeom prst="rect">
            <a:avLst/>
          </a:prstGeom>
        </p:spPr>
      </p:pic>
    </p:spTree>
    <p:extLst>
      <p:ext uri="{BB962C8B-B14F-4D97-AF65-F5344CB8AC3E}">
        <p14:creationId xmlns:p14="http://schemas.microsoft.com/office/powerpoint/2010/main" val="4024145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1" y="152401"/>
            <a:ext cx="8762999" cy="914399"/>
          </a:xfrm>
        </p:spPr>
        <p:txBody>
          <a:bodyPr>
            <a:noAutofit/>
          </a:bodyPr>
          <a:lstStyle/>
          <a:p>
            <a:pPr>
              <a:defRPr/>
            </a:pPr>
            <a:r>
              <a:rPr lang="en-US" sz="3600" dirty="0">
                <a:ln>
                  <a:solidFill>
                    <a:sysClr val="windowText" lastClr="000000"/>
                  </a:solidFill>
                </a:ln>
                <a:solidFill>
                  <a:schemeClr val="bg1"/>
                </a:solidFill>
                <a:latin typeface="Tahoma" pitchFamily="34" charset="0"/>
                <a:cs typeface="Tahoma" pitchFamily="34" charset="0"/>
              </a:rPr>
              <a:t>Product Selection</a:t>
            </a:r>
            <a:endParaRPr lang="en-US" sz="3600" dirty="0">
              <a:ln>
                <a:solidFill>
                  <a:sysClr val="windowText" lastClr="000000"/>
                </a:solidFill>
              </a:ln>
              <a:solidFill>
                <a:schemeClr val="bg1"/>
              </a:solidFill>
            </a:endParaRPr>
          </a:p>
        </p:txBody>
      </p:sp>
      <p:sp>
        <p:nvSpPr>
          <p:cNvPr id="80899" name="Content Placeholder 2"/>
          <p:cNvSpPr>
            <a:spLocks noGrp="1"/>
          </p:cNvSpPr>
          <p:nvPr>
            <p:ph idx="1"/>
          </p:nvPr>
        </p:nvSpPr>
        <p:spPr>
          <a:xfrm>
            <a:off x="689919" y="1676400"/>
            <a:ext cx="8305800" cy="4648200"/>
          </a:xfrm>
        </p:spPr>
        <p:txBody>
          <a:bodyPr>
            <a:noAutofit/>
          </a:bodyPr>
          <a:lstStyle/>
          <a:p>
            <a:pPr marL="0" indent="0">
              <a:buNone/>
            </a:pPr>
            <a:r>
              <a:rPr lang="en-US" altLang="en-US" sz="2400" dirty="0"/>
              <a:t>Typically wells are treated with Pellets or granular</a:t>
            </a:r>
          </a:p>
          <a:p>
            <a:pPr>
              <a:buClrTx/>
              <a:buFont typeface="Arial" panose="020B0604020202020204" pitchFamily="34" charset="0"/>
              <a:buChar char="•"/>
            </a:pPr>
            <a:r>
              <a:rPr lang="en-US" altLang="en-US" sz="2400" dirty="0"/>
              <a:t>Pellets </a:t>
            </a:r>
          </a:p>
          <a:p>
            <a:pPr lvl="1">
              <a:buClrTx/>
              <a:buFont typeface="Arial" panose="020B0604020202020204" pitchFamily="34" charset="0"/>
              <a:buChar char="•"/>
            </a:pPr>
            <a:r>
              <a:rPr lang="en-US" altLang="en-US" sz="1800" dirty="0"/>
              <a:t>Easy to handle and treat during well pulls</a:t>
            </a:r>
          </a:p>
          <a:p>
            <a:pPr lvl="1">
              <a:buClrTx/>
              <a:buFont typeface="Arial" panose="020B0604020202020204" pitchFamily="34" charset="0"/>
              <a:buChar char="•"/>
            </a:pPr>
            <a:r>
              <a:rPr lang="en-US" altLang="en-US" sz="1800" dirty="0"/>
              <a:t>Hard to treat down the casing without reworking the wellhead configuration</a:t>
            </a:r>
          </a:p>
          <a:p>
            <a:pPr lvl="1">
              <a:buClrTx/>
              <a:buFont typeface="Arial" panose="020B0604020202020204" pitchFamily="34" charset="0"/>
              <a:buChar char="•"/>
            </a:pPr>
            <a:r>
              <a:rPr lang="en-US" altLang="en-US" sz="1800" dirty="0"/>
              <a:t>Can stack up on </a:t>
            </a:r>
          </a:p>
          <a:p>
            <a:pPr lvl="2">
              <a:buClrTx/>
              <a:buFont typeface="Arial" panose="020B0604020202020204" pitchFamily="34" charset="0"/>
              <a:buChar char="•"/>
            </a:pPr>
            <a:r>
              <a:rPr lang="en-US" altLang="en-US" sz="1600" dirty="0"/>
              <a:t>TAC</a:t>
            </a:r>
            <a:r>
              <a:rPr lang="en-US" altLang="en-US" sz="1400" dirty="0"/>
              <a:t> </a:t>
            </a:r>
            <a:endParaRPr lang="en-US" altLang="en-US" sz="1000" dirty="0"/>
          </a:p>
          <a:p>
            <a:pPr lvl="2">
              <a:buClrTx/>
              <a:buFont typeface="Arial" panose="020B0604020202020204" pitchFamily="34" charset="0"/>
              <a:buChar char="•"/>
            </a:pPr>
            <a:r>
              <a:rPr lang="en-US" altLang="en-US" sz="1600" dirty="0"/>
              <a:t>Casing sleeves</a:t>
            </a:r>
          </a:p>
          <a:p>
            <a:pPr lvl="1">
              <a:buClrTx/>
              <a:buFont typeface="Arial" panose="020B0604020202020204" pitchFamily="34" charset="0"/>
              <a:buChar char="•"/>
            </a:pPr>
            <a:r>
              <a:rPr lang="en-US" altLang="en-US" sz="1800" dirty="0"/>
              <a:t>PCC’s pellets are not wax but rather the granular product formed into a pellet</a:t>
            </a:r>
          </a:p>
        </p:txBody>
      </p:sp>
      <p:pic>
        <p:nvPicPr>
          <p:cNvPr id="5" name="Picture 4"/>
          <p:cNvPicPr/>
          <p:nvPr/>
        </p:nvPicPr>
        <p:blipFill>
          <a:blip r:embed="rId2"/>
          <a:stretch>
            <a:fillRect/>
          </a:stretch>
        </p:blipFill>
        <p:spPr>
          <a:xfrm>
            <a:off x="76200" y="6339016"/>
            <a:ext cx="427990" cy="489585"/>
          </a:xfrm>
          <a:prstGeom prst="rect">
            <a:avLst/>
          </a:prstGeom>
        </p:spPr>
      </p:pic>
    </p:spTree>
    <p:extLst>
      <p:ext uri="{BB962C8B-B14F-4D97-AF65-F5344CB8AC3E}">
        <p14:creationId xmlns:p14="http://schemas.microsoft.com/office/powerpoint/2010/main" val="24202292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16296</TotalTime>
  <Words>2024</Words>
  <Application>Microsoft Macintosh PowerPoint</Application>
  <PresentationFormat>On-screen Show (4:3)</PresentationFormat>
  <Paragraphs>277</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Corbel</vt:lpstr>
      <vt:lpstr>Garamond</vt:lpstr>
      <vt:lpstr>Tahoma</vt:lpstr>
      <vt:lpstr>Wingdings</vt:lpstr>
      <vt:lpstr>Parallax</vt:lpstr>
      <vt:lpstr>PowerPoint Presentation</vt:lpstr>
      <vt:lpstr>The Development</vt:lpstr>
      <vt:lpstr>Dry-Chem Products</vt:lpstr>
      <vt:lpstr>Dry-Chem Products</vt:lpstr>
      <vt:lpstr>Understanding the Application</vt:lpstr>
      <vt:lpstr>Conventional Vs. Dry-Chem</vt:lpstr>
      <vt:lpstr>Conventional Vs. Dry-Chem</vt:lpstr>
      <vt:lpstr>Conventional Vs. Dry-Chem</vt:lpstr>
      <vt:lpstr>Product Selection</vt:lpstr>
      <vt:lpstr>Product Selection</vt:lpstr>
      <vt:lpstr>Product Selection</vt:lpstr>
      <vt:lpstr>Product Placement</vt:lpstr>
      <vt:lpstr>Product Placement</vt:lpstr>
      <vt:lpstr>Production Case History #1</vt:lpstr>
      <vt:lpstr>Production Case History #1</vt:lpstr>
      <vt:lpstr>Production Case History #2</vt:lpstr>
      <vt:lpstr>Production Case History #2</vt:lpstr>
      <vt:lpstr>Tank Bottom Treatment</vt:lpstr>
      <vt:lpstr>PowerPoint Presentation</vt:lpstr>
      <vt:lpstr>PowerPoint Presentation</vt:lpstr>
      <vt:lpstr>Frac Scale Case History</vt:lpstr>
      <vt:lpstr>PowerPoint Presentation</vt:lpstr>
      <vt:lpstr>PowerPoint Presentation</vt:lpstr>
      <vt:lpstr>Frac Scale Case History</vt:lpstr>
      <vt:lpstr>Frac Scale Case History</vt:lpstr>
      <vt:lpstr>PowerPoint Presentation</vt:lpstr>
      <vt:lpstr>Product Selection</vt:lpstr>
      <vt:lpstr>Product Selection</vt:lpstr>
      <vt:lpstr>Product Selection</vt:lpstr>
      <vt:lpstr>Multi-Purposed</vt:lpstr>
    </vt:vector>
  </TitlesOfParts>
  <Company>Templates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franksubia1023@gmail.com</dc:creator>
  <cp:lastModifiedBy>Jay Whitlow</cp:lastModifiedBy>
  <cp:revision>183</cp:revision>
  <cp:lastPrinted>2016-02-18T15:11:30Z</cp:lastPrinted>
  <dcterms:created xsi:type="dcterms:W3CDTF">2015-05-12T16:39:01Z</dcterms:created>
  <dcterms:modified xsi:type="dcterms:W3CDTF">2023-03-23T16:14:49Z</dcterms:modified>
</cp:coreProperties>
</file>